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3">
  <p:sldMasterIdLst>
    <p:sldMasterId id="2147483648" r:id="rId1"/>
  </p:sldMasterIdLst>
  <p:notesMasterIdLst>
    <p:notesMasterId r:id="rId46"/>
  </p:notesMasterIdLst>
  <p:sldIdLst>
    <p:sldId id="256" r:id="rId2"/>
    <p:sldId id="259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89" r:id="rId14"/>
    <p:sldId id="397" r:id="rId15"/>
    <p:sldId id="401" r:id="rId16"/>
    <p:sldId id="400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377" r:id="rId27"/>
    <p:sldId id="378" r:id="rId28"/>
    <p:sldId id="379" r:id="rId29"/>
    <p:sldId id="380" r:id="rId30"/>
    <p:sldId id="381" r:id="rId31"/>
    <p:sldId id="411" r:id="rId32"/>
    <p:sldId id="382" r:id="rId33"/>
    <p:sldId id="412" r:id="rId34"/>
    <p:sldId id="383" r:id="rId35"/>
    <p:sldId id="384" r:id="rId36"/>
    <p:sldId id="415" r:id="rId37"/>
    <p:sldId id="416" r:id="rId38"/>
    <p:sldId id="417" r:id="rId39"/>
    <p:sldId id="385" r:id="rId40"/>
    <p:sldId id="413" r:id="rId41"/>
    <p:sldId id="386" r:id="rId42"/>
    <p:sldId id="387" r:id="rId43"/>
    <p:sldId id="388" r:id="rId44"/>
    <p:sldId id="414" r:id="rId45"/>
  </p:sldIdLst>
  <p:sldSz cx="12192000" cy="6858000"/>
  <p:notesSz cx="6858000" cy="9144000"/>
  <p:embeddedFontLst>
    <p:embeddedFont>
      <p:font typeface="Microsoft YaHei" panose="020B0503020204020204" pitchFamily="34" charset="-122"/>
      <p:regular r:id="rId47"/>
      <p:bold r:id="rId48"/>
    </p:embeddedFont>
    <p:embeddedFont>
      <p:font typeface="Microsoft YaHei" panose="020B0503020204020204" pitchFamily="34" charset="-122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微軟正黑體" panose="020B0604030504040204" pitchFamily="34" charset="-120"/>
      <p:regular r:id="rId53"/>
      <p:bold r:id="rId54"/>
    </p:embeddedFont>
    <p:embeddedFont>
      <p:font typeface="Cambria" panose="02040503050406030204" pitchFamily="18" charset="0"/>
      <p:regular r:id="rId55"/>
      <p:bold r:id="rId56"/>
      <p:italic r:id="rId57"/>
      <p:boldItalic r:id="rId58"/>
    </p:embeddedFont>
    <p:embeddedFont>
      <p:font typeface="Helvetica" panose="020B0604020202020204" pitchFamily="3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  <p:embeddedFont>
      <p:font typeface="Montserrat SemiBold" panose="02020500000000000000" charset="0"/>
      <p:regular r:id="rId64"/>
      <p:bold r:id="rId65"/>
      <p:italic r:id="rId66"/>
      <p:boldItalic r:id="rId67"/>
    </p:embeddedFont>
    <p:embeddedFont>
      <p:font typeface="宋体" panose="02010600030101010101" pitchFamily="2" charset="-122"/>
      <p:regular r:id="rId68"/>
    </p:embeddedFont>
    <p:embeddedFont>
      <p:font typeface="微軟正黑體" panose="020B0604030504040204" pitchFamily="34" charset="-120"/>
      <p:regular r:id="rId53"/>
      <p:bold r:id="rId54"/>
    </p:embeddedFont>
    <p:embeddedFont>
      <p:font typeface="Lato" panose="02020500000000000000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2" roundtripDataSignature="AMtx7mi+ohL5ZgIst5S5ZjfN81POwOSw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7025" autoAdjust="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112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785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82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2327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795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98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773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45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23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91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5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 u="none" strike="noStrike" cap="non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 u="none" strike="noStrike" cap="non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41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829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1679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1842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875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476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167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9910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7169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31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8"/>
          <p:cNvSpPr>
            <a:spLocks noGrp="1"/>
          </p:cNvSpPr>
          <p:nvPr>
            <p:ph type="pic" idx="2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rgbClr val="CBE9F4"/>
          </a:solidFill>
          <a:ln>
            <a:noFill/>
          </a:ln>
        </p:spPr>
      </p:sp>
      <p:sp>
        <p:nvSpPr>
          <p:cNvPr id="28" name="Google Shape;28;p78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" name="Google Shape;29;p78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" name="Google Shape;30;p78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9292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11948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4286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88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9222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803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8787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88090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39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12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3600000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0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45362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757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1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" name="Google Shape;40;p81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zh-TW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2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" name="Google Shape;43;p82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" name="Google Shape;44;p82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rgbClr val="262626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3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" name="Google Shape;47;p83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" name="Google Shape;48;p83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4"/>
          <p:cNvSpPr>
            <a:spLocks noGrp="1"/>
          </p:cNvSpPr>
          <p:nvPr>
            <p:ph type="pic" idx="2"/>
          </p:nvPr>
        </p:nvSpPr>
        <p:spPr>
          <a:xfrm>
            <a:off x="1972573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1" name="Google Shape;51;p84"/>
          <p:cNvSpPr>
            <a:spLocks noGrp="1"/>
          </p:cNvSpPr>
          <p:nvPr>
            <p:ph type="pic" idx="3"/>
          </p:nvPr>
        </p:nvSpPr>
        <p:spPr>
          <a:xfrm>
            <a:off x="5010409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2" name="Google Shape;52;p84"/>
          <p:cNvSpPr>
            <a:spLocks noGrp="1"/>
          </p:cNvSpPr>
          <p:nvPr>
            <p:ph type="pic" idx="4"/>
          </p:nvPr>
        </p:nvSpPr>
        <p:spPr>
          <a:xfrm>
            <a:off x="7936074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3" name="Google Shape;53;p84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" name="Google Shape;54;p84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84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rgbClr val="262626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5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" name="Google Shape;58;p85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" name="Google Shape;59;p85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6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86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zh-TW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8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3321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14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1.png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3.png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2.png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f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3769207" y="2042696"/>
            <a:ext cx="43236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解密AI黑盒子</a:t>
            </a:r>
            <a:endParaRPr sz="5400" b="1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"/>
          <p:cNvSpPr/>
          <p:nvPr/>
        </p:nvSpPr>
        <p:spPr>
          <a:xfrm rot="-1107700">
            <a:off x="2695074" y="412513"/>
            <a:ext cx="1780673" cy="178067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1300" dist="63500" dir="2700000" algn="tl" rotWithShape="0">
              <a:srgbClr val="000000">
                <a:alpha val="1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308472" y="6362240"/>
            <a:ext cx="2335576" cy="33050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4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506457" y="176390"/>
            <a:ext cx="2252919" cy="225291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-1" y="5711687"/>
            <a:ext cx="121920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 smtClean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主題六：遞迴神經網路</a:t>
            </a:r>
            <a:r>
              <a:rPr lang="en-US" altLang="zh-TW" sz="4800" b="1" dirty="0" smtClean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(RNN)</a:t>
            </a:r>
            <a:endParaRPr sz="48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7762" y="-209615"/>
            <a:ext cx="2570888" cy="434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5" t="8313" b="16729"/>
          <a:stretch/>
        </p:blipFill>
        <p:spPr bwMode="auto">
          <a:xfrm>
            <a:off x="3008978" y="2391342"/>
            <a:ext cx="5268686" cy="35456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遞迴神經網路的前向傳播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4933" y="866142"/>
                <a:ext cx="10783461" cy="1342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TW" altLang="zh-TW" sz="2400" b="1" spc="-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假設最後的時序為</m:t>
                    </m:r>
                    <m:r>
                      <a:rPr lang="en-US" altLang="zh-TW" sz="2400" b="1" i="1" spc="-5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𝐭</m:t>
                    </m:r>
                    <m:r>
                      <a:rPr lang="en-US" altLang="zh-TW" sz="2400" b="1" spc="-5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1" i="1" spc="-5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𝐧</m:t>
                    </m:r>
                    <m:r>
                      <a:rPr lang="zh-TW" altLang="zh-TW" sz="2400" b="1" spc="-5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，其隱藏層到輸出層：</m:t>
                    </m:r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輸入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  <m:sup>
                        <m:d>
                          <m:dPr>
                            <m:ctrlPr>
                              <a:rPr lang="zh-TW" altLang="zh-TW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x-none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]=[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隱藏層輸出</a:t>
                </a:r>
                <a:r>
                  <a:rPr lang="en-US" altLang="zh-TW" sz="2400" b="1" dirty="0" err="1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baseline="-25000" dirty="0" err="1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×[</m:t>
                    </m:r>
                    <m:r>
                      <a:rPr lang="zh-TW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權重</m:t>
                    </m:r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] +[</m:t>
                    </m:r>
                    <m:r>
                      <a:rPr lang="zh-TW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偏值</m:t>
                    </m:r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p>
                        <m:r>
                          <a:rPr lang="en-US" altLang="zh-TW" sz="2400" b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TW" sz="2400" b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輸出根據用途</a:t>
                </a:r>
                <a:r>
                  <a:rPr lang="x-none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迴歸、二元分類、多元分類</a:t>
                </a:r>
                <a:r>
                  <a:rPr lang="x-none" altLang="zh-TW" sz="2400" b="1" dirty="0" smtClean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3" y="866142"/>
                <a:ext cx="10783461" cy="1342291"/>
              </a:xfrm>
              <a:prstGeom prst="rect">
                <a:avLst/>
              </a:prstGeom>
              <a:blipFill>
                <a:blip r:embed="rId3"/>
                <a:stretch>
                  <a:fillRect l="-735" t="-2273" b="-9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3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遞迴神經網路的反向傳播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90254" y="810330"/>
                <a:ext cx="8051888" cy="5566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遞迴</a:t>
                </a:r>
                <a:r>
                  <a:rPr lang="zh-TW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神經網路</a:t>
                </a:r>
                <a:r>
                  <a:rPr lang="x-none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(RNN)</a:t>
                </a:r>
                <a:r>
                  <a:rPr lang="zh-TW" altLang="zh-TW" sz="2400" b="1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的記憶</a:t>
                </a:r>
                <a:r>
                  <a:rPr lang="zh-TW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時序反向傳播</a:t>
                </a:r>
                <a:r>
                  <a:rPr lang="x-none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BPTT</a:t>
                </a:r>
                <a:r>
                  <a:rPr lang="zh-TW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全名為</a:t>
                </a:r>
                <a:r>
                  <a:rPr lang="x-none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back-propagation through time</a:t>
                </a:r>
                <a:endParaRPr lang="zh-TW" altLang="zh-TW" sz="2400" dirty="0"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要考慮由最後時序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t=n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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t=n-1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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t=n-2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、、 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t=1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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t=0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，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的時間序列反向傳播。</a:t>
                </a:r>
                <a:endParaRPr lang="en-US" altLang="zh-TW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求出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Loss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值對隱藏層記憶狀態權重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𝒉𝒔</m:t>
                        </m:r>
                      </m:sub>
                    </m:sSub>
                  </m:oMath>
                </a14:m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的梯度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𝒉𝒔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如同一般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多層神經網路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，每一時序中由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輸出層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隱藏層輸入層的反向傳播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。</a:t>
                </a: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求出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Loss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值對隱藏層權重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的梯度：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sSubSup>
                          <m:sSubSup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求出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Loss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</a:t>
                </a: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層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權重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的梯度：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sSubSup>
                          <m:sSubSup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由於各時序的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𝒉𝒔</m:t>
                        </m:r>
                      </m:sub>
                    </m:sSub>
                  </m:oMath>
                </a14:m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權重共享，故各時序的梯度，取平均值作為更新的依據。</a:t>
                </a:r>
                <a:endParaRPr lang="zh-TW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"/>
                </a:pP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54" y="810330"/>
                <a:ext cx="8051888" cy="5566460"/>
              </a:xfrm>
              <a:prstGeom prst="rect">
                <a:avLst/>
              </a:prstGeom>
              <a:blipFill>
                <a:blip r:embed="rId2"/>
                <a:stretch>
                  <a:fillRect l="-1061" t="-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r="63542" b="16729"/>
          <a:stretch/>
        </p:blipFill>
        <p:spPr bwMode="auto">
          <a:xfrm>
            <a:off x="8342142" y="1328466"/>
            <a:ext cx="3601373" cy="4164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171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遞迴神經網路的兩大缺失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4933" y="924711"/>
            <a:ext cx="115993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遞迴神經網路從理論上應該可以顧及所有過去時序的依賴，然而實際卻不理想，原因在於梯度消失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b="1" spc="-5" dirty="0" err="1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vanishinggradient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和梯度爆炸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(exploding gradient)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問題</a:t>
            </a:r>
            <a:r>
              <a:rPr lang="zh-TW" altLang="zh-TW" sz="2400" b="1" spc="-5" dirty="0" smtClean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spc="-5" dirty="0" smtClean="0">
              <a:solidFill>
                <a:srgbClr val="292929"/>
              </a:solidFill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en-US" altLang="zh-TW" sz="2400" b="1" spc="-5" dirty="0">
                <a:solidFill>
                  <a:srgbClr val="292929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在做時序的反向傳播時，若時序非常長，從後面時序反向推回前面時序來求梯度時，因為連鎖規則，每一時序的梯度連續相乘非常多次。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梯度消失：若時序的梯度有大量介於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之間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即梯度絕對值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&lt;1)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，則推回前面的梯度非常小。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梯度爆炸：若時序的梯度有大量大於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或小於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-1(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即梯度絕對值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&gt;1)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，則推回前面的梯度非常大</a:t>
            </a:r>
            <a:r>
              <a:rPr lang="zh-TW" altLang="zh-TW" sz="2400" b="1" spc="-5" dirty="0" smtClean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spc="-5" dirty="0" smtClean="0">
              <a:solidFill>
                <a:srgbClr val="292929"/>
              </a:solidFill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梯度爆炸可以用梯度剪裁的方法來避免，將梯度大於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或小於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的，剪裁為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-1</a:t>
            </a:r>
            <a:r>
              <a:rPr lang="zh-TW" altLang="zh-TW" sz="2400" b="1" spc="-5" dirty="0" smtClean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spc="-5" dirty="0" smtClean="0">
              <a:solidFill>
                <a:srgbClr val="292929"/>
              </a:solidFill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梯度消失就無法用剪裁的方法來處理。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門控迴圈單元（</a:t>
            </a:r>
            <a:r>
              <a:rPr lang="en-US" altLang="zh-TW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sz="6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224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表格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98016"/>
              </p:ext>
            </p:extLst>
          </p:nvPr>
        </p:nvGraphicFramePr>
        <p:xfrm>
          <a:off x="312788" y="750578"/>
          <a:ext cx="11522860" cy="5596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4289">
                  <a:extLst>
                    <a:ext uri="{9D8B030D-6E8A-4147-A177-3AD203B41FA5}">
                      <a16:colId xmlns:a16="http://schemas.microsoft.com/office/drawing/2014/main" val="1131489457"/>
                    </a:ext>
                  </a:extLst>
                </a:gridCol>
                <a:gridCol w="6208571">
                  <a:extLst>
                    <a:ext uri="{9D8B030D-6E8A-4147-A177-3AD203B41FA5}">
                      <a16:colId xmlns:a16="http://schemas.microsoft.com/office/drawing/2014/main" val="1265577138"/>
                    </a:ext>
                  </a:extLst>
                </a:gridCol>
              </a:tblGrid>
              <a:tr h="4401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簡單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RNN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GRU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391907"/>
                  </a:ext>
                </a:extLst>
              </a:tr>
              <a:tr h="3579504"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112885"/>
                  </a:ext>
                </a:extLst>
              </a:tr>
              <a:tr h="14206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隱藏層狀態，隨時間序列推移，只能</a:t>
                      </a:r>
                      <a:endParaRPr lang="en-US" altLang="zh-TW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存放短期記憶。</a:t>
                      </a:r>
                      <a:endParaRPr lang="en-US" altLang="zh-TW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隱藏層狀態，同時存放短期和長期記憶。</a:t>
                      </a:r>
                      <a:endParaRPr lang="en-US" altLang="zh-TW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利用門控</a:t>
                      </a:r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機制來確定何時更新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記憶</a:t>
                      </a:r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 以及時重置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記憶</a:t>
                      </a:r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狀態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677007"/>
                  </a:ext>
                </a:extLst>
              </a:tr>
            </a:tbl>
          </a:graphicData>
        </a:graphic>
      </p:graphicFrame>
      <p:grpSp>
        <p:nvGrpSpPr>
          <p:cNvPr id="93" name="群組 9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4" name="綵帶 (向上) 9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GRU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和簡單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RNN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的比較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100" name="物件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560562"/>
              </p:ext>
            </p:extLst>
          </p:nvPr>
        </p:nvGraphicFramePr>
        <p:xfrm>
          <a:off x="603250" y="1319690"/>
          <a:ext cx="4171950" cy="3492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3" name="Bitmap Image" r:id="rId3" imgW="4915080" imgH="4114800" progId="PBrush">
                  <p:embed/>
                </p:oleObj>
              </mc:Choice>
              <mc:Fallback>
                <p:oleObj name="Bitmap Image" r:id="rId3" imgW="4915080" imgH="4114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250" y="1319690"/>
                        <a:ext cx="4171950" cy="3492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物件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992759"/>
              </p:ext>
            </p:extLst>
          </p:nvPr>
        </p:nvGraphicFramePr>
        <p:xfrm>
          <a:off x="6259513" y="1305476"/>
          <a:ext cx="4764087" cy="3507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74" name="Bitmap Image" r:id="rId5" imgW="5667480" imgH="4172040" progId="PBrush">
                  <p:embed/>
                </p:oleObj>
              </mc:Choice>
              <mc:Fallback>
                <p:oleObj name="Bitmap Image" r:id="rId5" imgW="5667480" imgH="41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9513" y="1305476"/>
                        <a:ext cx="4764087" cy="3507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13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接點 55"/>
          <p:cNvCxnSpPr/>
          <p:nvPr/>
        </p:nvCxnSpPr>
        <p:spPr>
          <a:xfrm flipV="1">
            <a:off x="2739738" y="4568484"/>
            <a:ext cx="0" cy="55784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 flipV="1">
            <a:off x="2739738" y="5158791"/>
            <a:ext cx="0" cy="55784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26358" y="745672"/>
            <a:ext cx="117751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門控機制：參酌要考慮的記憶資料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en-US" altLang="zh-TW" sz="2400" b="1" baseline="-25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t-1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和當前資料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2400" b="1" baseline="-25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來產生一個數值，再經過</a:t>
            </a:r>
            <a:r>
              <a:rPr lang="en-US" altLang="zh-CN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函數轉換數值為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之間，做為門控輸出。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將要控制的資料去乘以這個數值，藉以調整資料要保留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的比重。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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門控輸出為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，則要控制的資料會被清除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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若門控輸出為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，則要控制的資料會被完全保留。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2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tx1"/>
                </a:solidFill>
              </a:rPr>
              <a:t>門控權重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W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HG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、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W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XG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和偏值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B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G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訓練過程中透過優化法做調整。</a:t>
            </a:r>
            <a:endParaRPr lang="zh-TW" altLang="en-US" sz="2400" b="1" baseline="-25000" dirty="0">
              <a:solidFill>
                <a:schemeClr val="tx1"/>
              </a:solidFill>
            </a:endParaRPr>
          </a:p>
          <a:p>
            <a:pPr marL="342900" lvl="2" indent="-342900">
              <a:buFont typeface="Wingdings" panose="05000000000000000000" pitchFamily="2" charset="2"/>
              <a:buChar char="n"/>
            </a:pP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41122" y="4286413"/>
            <a:ext cx="2974852" cy="198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6" name="直線接點 25"/>
          <p:cNvCxnSpPr/>
          <p:nvPr/>
        </p:nvCxnSpPr>
        <p:spPr>
          <a:xfrm>
            <a:off x="1150915" y="4568484"/>
            <a:ext cx="1629156" cy="0"/>
          </a:xfrm>
          <a:prstGeom prst="line">
            <a:avLst/>
          </a:prstGeom>
          <a:ln w="603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 flipV="1">
            <a:off x="1150916" y="3916916"/>
            <a:ext cx="7915" cy="651568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23119" y="3506218"/>
            <a:ext cx="2243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2"/>
                </a:solidFill>
              </a:rPr>
              <a:t>隱藏層</a:t>
            </a:r>
            <a:r>
              <a:rPr lang="zh-TW" altLang="en-US" sz="2400" b="1" dirty="0" smtClean="0">
                <a:solidFill>
                  <a:schemeClr val="accent2"/>
                </a:solidFill>
              </a:rPr>
              <a:t>狀態</a:t>
            </a:r>
            <a:r>
              <a:rPr lang="en-US" altLang="zh-TW" sz="2400" b="1" dirty="0" smtClean="0">
                <a:solidFill>
                  <a:schemeClr val="accent2"/>
                </a:solidFill>
              </a:rPr>
              <a:t>H</a:t>
            </a:r>
            <a:r>
              <a:rPr lang="en-US" altLang="zh-TW" sz="2400" b="1" baseline="-25000" dirty="0" smtClean="0">
                <a:solidFill>
                  <a:schemeClr val="accent2"/>
                </a:solidFill>
              </a:rPr>
              <a:t>t-1</a:t>
            </a:r>
            <a:endParaRPr lang="zh-TW" altLang="en-US" sz="2400" b="1" baseline="-25000" dirty="0">
              <a:solidFill>
                <a:schemeClr val="accent2"/>
              </a:solidFill>
            </a:endParaRPr>
          </a:p>
        </p:txBody>
      </p:sp>
      <p:cxnSp>
        <p:nvCxnSpPr>
          <p:cNvPr id="38" name="直線接點 37"/>
          <p:cNvCxnSpPr>
            <a:endCxn id="7" idx="1"/>
          </p:cNvCxnSpPr>
          <p:nvPr/>
        </p:nvCxnSpPr>
        <p:spPr>
          <a:xfrm>
            <a:off x="994138" y="5133287"/>
            <a:ext cx="5246984" cy="587"/>
          </a:xfrm>
          <a:prstGeom prst="line">
            <a:avLst/>
          </a:prstGeom>
          <a:ln w="603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0" y="4894063"/>
            <a:ext cx="1070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4"/>
                </a:solidFill>
              </a:rPr>
              <a:t>輸入</a:t>
            </a:r>
            <a:r>
              <a:rPr lang="en-US" altLang="zh-TW" sz="2400" b="1" dirty="0" err="1" smtClean="0">
                <a:solidFill>
                  <a:schemeClr val="accent4"/>
                </a:solidFill>
              </a:rPr>
              <a:t>X</a:t>
            </a:r>
            <a:r>
              <a:rPr lang="en-US" altLang="zh-TW" sz="2400" b="1" baseline="-25000" dirty="0" err="1" smtClean="0">
                <a:solidFill>
                  <a:schemeClr val="accent4"/>
                </a:solidFill>
              </a:rPr>
              <a:t>t</a:t>
            </a:r>
            <a:endParaRPr lang="zh-TW" altLang="en-US" sz="2400" b="1" baseline="-25000" dirty="0">
              <a:solidFill>
                <a:schemeClr val="accent4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29253" y="4336216"/>
            <a:ext cx="961041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W</a:t>
            </a:r>
            <a:r>
              <a:rPr lang="en-US" altLang="zh-TW" sz="2400" b="1" baseline="-25000" dirty="0" smtClean="0">
                <a:solidFill>
                  <a:schemeClr val="bg1"/>
                </a:solidFill>
              </a:rPr>
              <a:t>HG</a:t>
            </a:r>
            <a:endParaRPr lang="zh-TW" alt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529253" y="4894064"/>
            <a:ext cx="961041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W</a:t>
            </a:r>
            <a:r>
              <a:rPr lang="en-US" altLang="zh-TW" sz="2400" b="1" baseline="-25000" dirty="0" smtClean="0">
                <a:solidFill>
                  <a:schemeClr val="bg1"/>
                </a:solidFill>
              </a:rPr>
              <a:t>XG</a:t>
            </a:r>
            <a:endParaRPr lang="zh-TW" altLang="en-US" sz="2400" b="1" baseline="-25000" dirty="0">
              <a:solidFill>
                <a:schemeClr val="bg1"/>
              </a:solidFill>
            </a:endParaRPr>
          </a:p>
        </p:txBody>
      </p:sp>
      <p:cxnSp>
        <p:nvCxnSpPr>
          <p:cNvPr id="45" name="直線接點 44"/>
          <p:cNvCxnSpPr/>
          <p:nvPr/>
        </p:nvCxnSpPr>
        <p:spPr>
          <a:xfrm>
            <a:off x="2425026" y="5682309"/>
            <a:ext cx="355045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9253" y="5451912"/>
            <a:ext cx="961041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B</a:t>
            </a:r>
            <a:r>
              <a:rPr lang="en-US" altLang="zh-TW" sz="2400" b="1" baseline="-25000" dirty="0" smtClean="0">
                <a:solidFill>
                  <a:schemeClr val="bg1"/>
                </a:solidFill>
              </a:rPr>
              <a:t>G</a:t>
            </a:r>
            <a:endParaRPr lang="zh-TW" altLang="en-US" sz="2400" b="1" baseline="-25000" dirty="0">
              <a:solidFill>
                <a:schemeClr val="bg1"/>
              </a:solidFill>
            </a:endParaRPr>
          </a:p>
        </p:txBody>
      </p:sp>
      <p:cxnSp>
        <p:nvCxnSpPr>
          <p:cNvPr id="52" name="直線接點 51"/>
          <p:cNvCxnSpPr/>
          <p:nvPr/>
        </p:nvCxnSpPr>
        <p:spPr>
          <a:xfrm flipH="1" flipV="1">
            <a:off x="1158831" y="3967883"/>
            <a:ext cx="1" cy="303690"/>
          </a:xfrm>
          <a:prstGeom prst="line">
            <a:avLst/>
          </a:prstGeom>
          <a:ln w="635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1245117" y="5124895"/>
            <a:ext cx="200187" cy="0"/>
          </a:xfrm>
          <a:prstGeom prst="line">
            <a:avLst/>
          </a:prstGeom>
          <a:ln w="603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2807013" y="4556597"/>
            <a:ext cx="3434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</a:rPr>
              <a:t>Z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G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=W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HG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H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t-1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+W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XG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X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t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+B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G</a:t>
            </a:r>
            <a:endParaRPr lang="zh-TW" altLang="en-US" sz="2400" b="1" baseline="-25000" dirty="0">
              <a:solidFill>
                <a:schemeClr val="tx1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408802" y="4202159"/>
            <a:ext cx="2592744" cy="1747985"/>
            <a:chOff x="6623230" y="4733312"/>
            <a:chExt cx="2153264" cy="1451695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623230" y="5450804"/>
              <a:ext cx="21532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7699862" y="4834415"/>
              <a:ext cx="0" cy="1232778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手繪多邊形 75"/>
            <p:cNvSpPr/>
            <p:nvPr/>
          </p:nvSpPr>
          <p:spPr>
            <a:xfrm>
              <a:off x="6634293" y="5452270"/>
              <a:ext cx="1065570" cy="466191"/>
            </a:xfrm>
            <a:custGeom>
              <a:avLst/>
              <a:gdLst>
                <a:gd name="connsiteX0" fmla="*/ 0 w 1415846"/>
                <a:gd name="connsiteY0" fmla="*/ 648929 h 657941"/>
                <a:gd name="connsiteX1" fmla="*/ 1061884 w 1415846"/>
                <a:gd name="connsiteY1" fmla="*/ 567813 h 657941"/>
                <a:gd name="connsiteX2" fmla="*/ 1415846 w 1415846"/>
                <a:gd name="connsiteY2" fmla="*/ 0 h 65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5846" h="657941">
                  <a:moveTo>
                    <a:pt x="0" y="648929"/>
                  </a:moveTo>
                  <a:cubicBezTo>
                    <a:pt x="412955" y="662448"/>
                    <a:pt x="825910" y="675968"/>
                    <a:pt x="1061884" y="567813"/>
                  </a:cubicBezTo>
                  <a:cubicBezTo>
                    <a:pt x="1297858" y="459658"/>
                    <a:pt x="1356852" y="229829"/>
                    <a:pt x="1415846" y="0"/>
                  </a:cubicBezTo>
                </a:path>
              </a:pathLst>
            </a:cu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手繪多邊形 79"/>
            <p:cNvSpPr/>
            <p:nvPr/>
          </p:nvSpPr>
          <p:spPr>
            <a:xfrm flipH="1" flipV="1">
              <a:off x="7699862" y="4983148"/>
              <a:ext cx="1065570" cy="466191"/>
            </a:xfrm>
            <a:custGeom>
              <a:avLst/>
              <a:gdLst>
                <a:gd name="connsiteX0" fmla="*/ 0 w 1415846"/>
                <a:gd name="connsiteY0" fmla="*/ 648929 h 657941"/>
                <a:gd name="connsiteX1" fmla="*/ 1061884 w 1415846"/>
                <a:gd name="connsiteY1" fmla="*/ 567813 h 657941"/>
                <a:gd name="connsiteX2" fmla="*/ 1415846 w 1415846"/>
                <a:gd name="connsiteY2" fmla="*/ 0 h 65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5846" h="657941">
                  <a:moveTo>
                    <a:pt x="0" y="648929"/>
                  </a:moveTo>
                  <a:cubicBezTo>
                    <a:pt x="412955" y="662448"/>
                    <a:pt x="825910" y="675968"/>
                    <a:pt x="1061884" y="567813"/>
                  </a:cubicBezTo>
                  <a:cubicBezTo>
                    <a:pt x="1297858" y="459658"/>
                    <a:pt x="1356852" y="229829"/>
                    <a:pt x="1415846" y="0"/>
                  </a:cubicBezTo>
                </a:path>
              </a:pathLst>
            </a:cu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9" name="直線接點 78"/>
            <p:cNvCxnSpPr/>
            <p:nvPr/>
          </p:nvCxnSpPr>
          <p:spPr>
            <a:xfrm flipH="1">
              <a:off x="7688800" y="4945967"/>
              <a:ext cx="1076632" cy="0"/>
            </a:xfrm>
            <a:prstGeom prst="line">
              <a:avLst/>
            </a:prstGeom>
            <a:ln w="381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H="1">
              <a:off x="6641666" y="5956468"/>
              <a:ext cx="1076632" cy="0"/>
            </a:xfrm>
            <a:prstGeom prst="line">
              <a:avLst/>
            </a:prstGeom>
            <a:ln w="381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字方塊 80"/>
            <p:cNvSpPr txBox="1"/>
            <p:nvPr/>
          </p:nvSpPr>
          <p:spPr>
            <a:xfrm>
              <a:off x="7354736" y="473331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FFFF00"/>
                  </a:solidFill>
                </a:rPr>
                <a:t>1</a:t>
              </a:r>
              <a:endParaRPr lang="zh-TW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7710924" y="572334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FFFF00"/>
                  </a:solidFill>
                </a:rPr>
                <a:t>0</a:t>
              </a:r>
              <a:endParaRPr lang="zh-TW" altLang="en-US" sz="24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83" name="直線單箭頭接點 82"/>
          <p:cNvCxnSpPr/>
          <p:nvPr/>
        </p:nvCxnSpPr>
        <p:spPr>
          <a:xfrm flipV="1">
            <a:off x="7713085" y="3578591"/>
            <a:ext cx="0" cy="62356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4294525" y="3318195"/>
            <a:ext cx="368709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4083052" y="3070732"/>
            <a:ext cx="200340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被控制資料</a:t>
            </a:r>
            <a:endParaRPr lang="zh-TW" altLang="en-US" sz="2400" b="1" baseline="-25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7" name="直線單箭頭接點 96"/>
          <p:cNvCxnSpPr/>
          <p:nvPr/>
        </p:nvCxnSpPr>
        <p:spPr>
          <a:xfrm>
            <a:off x="6385108" y="3321454"/>
            <a:ext cx="558715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橢圓 89"/>
          <p:cNvSpPr/>
          <p:nvPr/>
        </p:nvSpPr>
        <p:spPr>
          <a:xfrm>
            <a:off x="7455251" y="3036524"/>
            <a:ext cx="534282" cy="534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p:sp>
        <p:nvSpPr>
          <p:cNvPr id="98" name="矩形 97"/>
          <p:cNvSpPr/>
          <p:nvPr/>
        </p:nvSpPr>
        <p:spPr>
          <a:xfrm>
            <a:off x="9116051" y="3079988"/>
            <a:ext cx="1405785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通過資料</a:t>
            </a:r>
            <a:endParaRPr lang="zh-TW" altLang="en-US" sz="2400" b="1" baseline="-25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691854" y="3747539"/>
            <a:ext cx="21684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保留比重</a:t>
            </a:r>
            <a:r>
              <a:rPr lang="en-US" altLang="zh-TW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endParaRPr lang="zh-TW" altLang="en-US" sz="2400" b="1" baseline="-250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233553" y="5451476"/>
            <a:ext cx="21684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門控</a:t>
            </a:r>
            <a:r>
              <a:rPr lang="en-US" altLang="zh-TW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endParaRPr lang="zh-TW" altLang="en-US" sz="2400" b="1" baseline="-250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560248" y="5716637"/>
            <a:ext cx="216843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en-US" altLang="zh-TW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(Z</a:t>
            </a:r>
            <a:r>
              <a:rPr lang="en-US" altLang="zh-TW" sz="2800" b="1" baseline="-250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en-US" altLang="zh-TW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baseline="-250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40" name="綵帶 (向上) 3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門控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(Gate)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機制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6" name="文字方塊 45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86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120" y="830055"/>
            <a:ext cx="3332900" cy="2483152"/>
          </a:xfrm>
          <a:prstGeom prst="rect">
            <a:avLst/>
          </a:prstGeom>
        </p:spPr>
      </p:pic>
      <p:grpSp>
        <p:nvGrpSpPr>
          <p:cNvPr id="93" name="群組 9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4" name="綵帶 (向上) 9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GRU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的門控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(Gate)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種類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7524622" y="784900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 smtClean="0"/>
              <a:t>狀態</a:t>
            </a:r>
            <a:r>
              <a:rPr lang="en-US" altLang="zh-TW" sz="2400" b="1" dirty="0"/>
              <a:t>H</a:t>
            </a:r>
            <a:r>
              <a:rPr lang="en-US" altLang="zh-TW" sz="2400" b="1" baseline="-25000" dirty="0"/>
              <a:t>t-1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7684756" y="2983028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輸入</a:t>
            </a:r>
            <a:r>
              <a:rPr lang="en-US" altLang="zh-TW" sz="2400" b="1" dirty="0" err="1" smtClean="0"/>
              <a:t>X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185998" y="870974"/>
            <a:ext cx="1529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4"/>
                </a:solidFill>
              </a:rPr>
              <a:t>重置門</a:t>
            </a:r>
            <a:r>
              <a:rPr lang="en-US" altLang="zh-TW" sz="2400" b="1" dirty="0" smtClean="0">
                <a:solidFill>
                  <a:schemeClr val="accent4"/>
                </a:solidFill>
              </a:rPr>
              <a:t>R</a:t>
            </a:r>
            <a:endParaRPr lang="zh-TW" altLang="en-US" sz="2400" b="1" baseline="-250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重置門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(Reset Gate)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zh-CN" altLang="en-US" sz="2400" b="1" dirty="0" smtClean="0">
                    <a:solidFill>
                      <a:schemeClr val="accent4"/>
                    </a:solidFill>
                  </a:rPr>
                  <a:t>控制</a:t>
                </a:r>
                <a:r>
                  <a:rPr lang="zh-TW" altLang="en-US" sz="2400" b="1" dirty="0">
                    <a:solidFill>
                      <a:schemeClr val="accent4"/>
                    </a:solidFill>
                  </a:rPr>
                  <a:t>過去隱藏層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狀態</a:t>
                </a:r>
                <a:r>
                  <a:rPr lang="en-US" altLang="zh-TW" sz="2400" b="1" dirty="0">
                    <a:solidFill>
                      <a:schemeClr val="accent4"/>
                    </a:solidFill>
                  </a:rPr>
                  <a:t>H</a:t>
                </a:r>
                <a:r>
                  <a:rPr lang="en-US" altLang="zh-TW" sz="2400" b="1" baseline="-25000" dirty="0">
                    <a:solidFill>
                      <a:schemeClr val="accent4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要</a:t>
                </a:r>
                <a:r>
                  <a:rPr lang="zh-TW" altLang="en-US" sz="2400" b="1" dirty="0">
                    <a:solidFill>
                      <a:schemeClr val="accent4"/>
                    </a:solidFill>
                  </a:rPr>
                  <a:t>考慮多少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比重用來計算隱藏層暫態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，即</a:t>
                </a:r>
                <a:r>
                  <a:rPr lang="zh-TW" altLang="en-US" sz="2400" b="1" dirty="0">
                    <a:solidFill>
                      <a:schemeClr val="accent4"/>
                    </a:solidFill>
                  </a:rPr>
                  <a:t>舊記憶的影響程度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r>
                  <a:rPr lang="en-US" altLang="zh-TW" sz="2400" b="1" dirty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R=Sigmoid(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W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HR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+W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XR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X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t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+B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R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更新門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(Update Gate)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zh-CN" altLang="en-US" sz="2400" b="1" dirty="0">
                    <a:solidFill>
                      <a:srgbClr val="7030A0"/>
                    </a:solidFill>
                  </a:rPr>
                  <a:t>控制</a:t>
                </a:r>
                <a:r>
                  <a:rPr lang="zh-TW" altLang="en-US" sz="2400" b="1" dirty="0">
                    <a:solidFill>
                      <a:srgbClr val="7030A0"/>
                    </a:solidFill>
                  </a:rPr>
                  <a:t>過去隱藏層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要</a:t>
                </a:r>
                <a:r>
                  <a:rPr lang="zh-TW" altLang="en-US" sz="2400" b="1" dirty="0">
                    <a:solidFill>
                      <a:srgbClr val="7030A0"/>
                    </a:solidFill>
                  </a:rPr>
                  <a:t>考慮多少比重用來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計算新隱藏層</a:t>
                </a:r>
                <a:r>
                  <a:rPr lang="en-US" altLang="zh-TW" sz="2400" b="1" dirty="0" err="1" smtClean="0">
                    <a:solidFill>
                      <a:srgbClr val="7030A0"/>
                    </a:solidFill>
                  </a:rPr>
                  <a:t>H</a:t>
                </a:r>
                <a:r>
                  <a:rPr lang="en-US" altLang="zh-TW" sz="2400" b="1" baseline="-25000" dirty="0" err="1" smtClean="0">
                    <a:solidFill>
                      <a:srgbClr val="7030A0"/>
                    </a:solidFill>
                  </a:rPr>
                  <a:t>t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輸出，</a:t>
                </a:r>
                <a:r>
                  <a:rPr lang="zh-TW" altLang="en-US" sz="2400" b="1" dirty="0">
                    <a:solidFill>
                      <a:srgbClr val="7030A0"/>
                    </a:solidFill>
                  </a:rPr>
                  <a:t>即舊記憶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的</a:t>
                </a:r>
                <a:r>
                  <a:rPr lang="zh-TW" altLang="en-US" sz="2400" b="1" dirty="0">
                    <a:solidFill>
                      <a:srgbClr val="7030A0"/>
                    </a:solidFill>
                  </a:rPr>
                  <a:t>保留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程度</a:t>
                </a:r>
                <a:r>
                  <a:rPr lang="zh-TW" altLang="en-US" sz="2400" b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 </a:t>
                </a:r>
                <a:r>
                  <a:rPr lang="en-US" altLang="zh-TW" sz="2400" b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b="1" dirty="0" smtClean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U=Sigmoid(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W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HU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+W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XU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X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t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+B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U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更新門的剩餘</a:t>
                </a:r>
                <a:r>
                  <a:rPr lang="zh-TW" altLang="en-US" sz="2400" b="1" dirty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r>
                  <a:rPr lang="en-US" altLang="zh-TW" sz="2400" b="1" dirty="0" smtClean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(1-U)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：用來</a:t>
                </a:r>
                <a:r>
                  <a:rPr lang="zh-CN" altLang="en-US" sz="2400" b="1" dirty="0">
                    <a:solidFill>
                      <a:schemeClr val="accent3"/>
                    </a:solidFill>
                  </a:rPr>
                  <a:t>控制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隱藏</a:t>
                </a:r>
                <a:r>
                  <a:rPr lang="zh-TW" altLang="en-US" sz="2400" b="1" dirty="0">
                    <a:solidFill>
                      <a:schemeClr val="accent3"/>
                    </a:solidFill>
                  </a:rPr>
                  <a:t>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>
                    <a:solidFill>
                      <a:schemeClr val="accent3"/>
                    </a:solidFill>
                  </a:rPr>
                  <a:t>要考慮多少比重用來計算新隱藏層</a:t>
                </a:r>
                <a:r>
                  <a:rPr lang="en-US" altLang="zh-TW" sz="2400" b="1" dirty="0">
                    <a:solidFill>
                      <a:schemeClr val="accent3"/>
                    </a:solidFill>
                  </a:rPr>
                  <a:t>H</a:t>
                </a:r>
                <a:r>
                  <a:rPr lang="en-US" altLang="zh-TW" sz="2400" b="1" baseline="-25000" dirty="0">
                    <a:solidFill>
                      <a:schemeClr val="accent3"/>
                    </a:solidFill>
                  </a:rPr>
                  <a:t>t</a:t>
                </a:r>
                <a:r>
                  <a:rPr lang="zh-TW" altLang="en-US" sz="2400" b="1" dirty="0">
                    <a:solidFill>
                      <a:schemeClr val="accent3"/>
                    </a:solidFill>
                  </a:rPr>
                  <a:t>輸出，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即要記住多少新記憶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 </a:t>
                </a:r>
                <a:endParaRPr lang="zh-CN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  <a:blipFill>
                <a:blip r:embed="rId3"/>
                <a:stretch>
                  <a:fillRect l="-1199" t="-867" r="-7192" b="-18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120" y="3795777"/>
            <a:ext cx="3332900" cy="2483152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7524622" y="3750622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 smtClean="0"/>
              <a:t>狀態</a:t>
            </a:r>
            <a:r>
              <a:rPr lang="en-US" altLang="zh-TW" sz="2400" b="1" dirty="0"/>
              <a:t>H</a:t>
            </a:r>
            <a:r>
              <a:rPr lang="en-US" altLang="zh-TW" sz="2400" b="1" baseline="-25000" dirty="0"/>
              <a:t>t-1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27" name="文字方塊 26"/>
          <p:cNvSpPr txBox="1"/>
          <p:nvPr/>
        </p:nvSpPr>
        <p:spPr>
          <a:xfrm>
            <a:off x="7684756" y="594875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輸入</a:t>
            </a:r>
            <a:r>
              <a:rPr lang="en-US" altLang="zh-TW" sz="2400" b="1" dirty="0" err="1" smtClean="0"/>
              <a:t>X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047096" y="3794866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7030A0"/>
                </a:solidFill>
              </a:rPr>
              <a:t>更新門</a:t>
            </a:r>
            <a:r>
              <a:rPr lang="en-US" altLang="zh-TW" sz="2400" b="1" dirty="0" smtClean="0">
                <a:solidFill>
                  <a:srgbClr val="7030A0"/>
                </a:solidFill>
              </a:rPr>
              <a:t>U</a:t>
            </a:r>
            <a:endParaRPr lang="zh-TW" altLang="en-US" sz="2400" b="1" baseline="-25000" dirty="0">
              <a:solidFill>
                <a:srgbClr val="7030A0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9901272" y="1332639"/>
            <a:ext cx="0" cy="87154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10712503" y="4225491"/>
            <a:ext cx="0" cy="966661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753019" y="4853944"/>
            <a:ext cx="1020692" cy="0"/>
          </a:xfrm>
          <a:prstGeom prst="straightConnector1">
            <a:avLst/>
          </a:prstGeom>
          <a:ln w="635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1752445" y="4213963"/>
            <a:ext cx="0" cy="668279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10909434" y="4623111"/>
            <a:ext cx="711501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1-U</a:t>
            </a:r>
            <a:endParaRPr lang="zh-TW" alt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27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946" y="1587157"/>
            <a:ext cx="3925354" cy="2924408"/>
          </a:xfrm>
          <a:prstGeom prst="rect">
            <a:avLst/>
          </a:prstGeom>
        </p:spPr>
      </p:pic>
      <p:grpSp>
        <p:nvGrpSpPr>
          <p:cNvPr id="93" name="群組 9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4" name="綵帶 (向上) 9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/>
                <p:cNvSpPr txBox="1"/>
                <p:nvPr/>
              </p:nvSpPr>
              <p:spPr>
                <a:xfrm>
                  <a:off x="779488" y="195580"/>
                  <a:ext cx="2687238" cy="556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zh-TW" altLang="en-US" sz="2400" b="1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隱藏層的暫態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a14:m>
                  <a:endParaRPr lang="en-US" altLang="zh-TW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95" name="文字方塊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88" y="195580"/>
                  <a:ext cx="2687238" cy="556418"/>
                </a:xfrm>
                <a:prstGeom prst="rect">
                  <a:avLst/>
                </a:prstGeom>
                <a:blipFill>
                  <a:blip r:embed="rId3"/>
                  <a:stretch>
                    <a:fillRect t="-7692" b="-282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字方塊 8"/>
          <p:cNvSpPr txBox="1"/>
          <p:nvPr/>
        </p:nvSpPr>
        <p:spPr>
          <a:xfrm>
            <a:off x="7097046" y="1147200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 smtClean="0"/>
              <a:t>狀態</a:t>
            </a:r>
            <a:r>
              <a:rPr lang="en-US" altLang="zh-TW" sz="2400" b="1" dirty="0"/>
              <a:t>H</a:t>
            </a:r>
            <a:r>
              <a:rPr lang="en-US" altLang="zh-TW" sz="2400" b="1" baseline="-25000" dirty="0"/>
              <a:t>t-1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7747573" y="4511565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輸入</a:t>
            </a:r>
            <a:r>
              <a:rPr lang="en-US" altLang="zh-TW" sz="2400" b="1" dirty="0" err="1" smtClean="0"/>
              <a:t>X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456605" y="2711249"/>
            <a:ext cx="44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4"/>
                </a:solidFill>
              </a:rPr>
              <a:t>R</a:t>
            </a:r>
            <a:endParaRPr lang="zh-TW" altLang="en-US" sz="2400" b="1" baseline="-250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隱藏層暫態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，同時考慮當下事件資料</a:t>
                </a:r>
                <a:r>
                  <a:rPr lang="en-US" altLang="zh-TW" sz="2400" b="1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隱藏層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tanh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en-US" altLang="zh-TW" sz="2400" b="1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en-US" altLang="zh-TW" sz="2400" b="1" dirty="0" err="1">
                    <a:solidFill>
                      <a:schemeClr val="tx1"/>
                    </a:solidFill>
                  </a:rPr>
                  <a:t>W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</a:rPr>
                  <a:t>XH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+ (R      H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) W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HH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+B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過去隱藏層狀態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經過重置門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R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控制多少比重參與。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</a:rPr>
                  <a:t>	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完整保留記憶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狀態，即為簡單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RNN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的運作方式。</a:t>
                </a:r>
                <a:endParaRPr lang="en-US" altLang="zh-TW" sz="2400" b="1" dirty="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	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：記憶狀態完全歸零，即為一般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MLP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運作方式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。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  <a:blipFill>
                <a:blip r:embed="rId4"/>
                <a:stretch>
                  <a:fillRect l="-1199" t="-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橢圓 19"/>
          <p:cNvSpPr/>
          <p:nvPr/>
        </p:nvSpPr>
        <p:spPr>
          <a:xfrm>
            <a:off x="8952180" y="2765753"/>
            <a:ext cx="308325" cy="30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178054" y="2529374"/>
                <a:ext cx="588559" cy="472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054" y="2529374"/>
                <a:ext cx="588559" cy="472758"/>
              </a:xfrm>
              <a:prstGeom prst="rect">
                <a:avLst/>
              </a:prstGeom>
              <a:blipFill>
                <a:blip r:embed="rId5"/>
                <a:stretch>
                  <a:fillRect t="-6494" r="-9375"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3665081" y="2083700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8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946" y="1587157"/>
            <a:ext cx="3925354" cy="2924408"/>
          </a:xfrm>
          <a:prstGeom prst="rect">
            <a:avLst/>
          </a:prstGeom>
        </p:spPr>
      </p:pic>
      <p:grpSp>
        <p:nvGrpSpPr>
          <p:cNvPr id="93" name="群組 9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4" name="綵帶 (向上) 9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/>
                <p:cNvSpPr txBox="1"/>
                <p:nvPr/>
              </p:nvSpPr>
              <p:spPr>
                <a:xfrm>
                  <a:off x="779488" y="195580"/>
                  <a:ext cx="2687238" cy="556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zh-TW" altLang="en-US" sz="2400" b="1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隱藏層的暫態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a14:m>
                  <a:endParaRPr lang="en-US" altLang="zh-TW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95" name="文字方塊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88" y="195580"/>
                  <a:ext cx="2687238" cy="556418"/>
                </a:xfrm>
                <a:prstGeom prst="rect">
                  <a:avLst/>
                </a:prstGeom>
                <a:blipFill>
                  <a:blip r:embed="rId3"/>
                  <a:stretch>
                    <a:fillRect t="-7692" b="-282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字方塊 8"/>
          <p:cNvSpPr txBox="1"/>
          <p:nvPr/>
        </p:nvSpPr>
        <p:spPr>
          <a:xfrm>
            <a:off x="7097046" y="1147200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 smtClean="0"/>
              <a:t>狀態</a:t>
            </a:r>
            <a:r>
              <a:rPr lang="en-US" altLang="zh-TW" sz="2400" b="1" dirty="0"/>
              <a:t>H</a:t>
            </a:r>
            <a:r>
              <a:rPr lang="en-US" altLang="zh-TW" sz="2400" b="1" baseline="-25000" dirty="0"/>
              <a:t>t-1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7747573" y="4511565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輸入</a:t>
            </a:r>
            <a:r>
              <a:rPr lang="en-US" altLang="zh-TW" sz="2400" b="1" dirty="0" err="1" smtClean="0"/>
              <a:t>X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456605" y="2711249"/>
            <a:ext cx="44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4"/>
                </a:solidFill>
              </a:rPr>
              <a:t>R</a:t>
            </a:r>
            <a:endParaRPr lang="zh-TW" altLang="en-US" sz="2400" b="1" baseline="-250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隱藏層暫態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，同時考慮當下事件資料</a:t>
                </a:r>
                <a:r>
                  <a:rPr lang="en-US" altLang="zh-TW" sz="2400" b="1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隱藏層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tanh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en-US" altLang="zh-TW" sz="2400" b="1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en-US" altLang="zh-TW" sz="2400" b="1" dirty="0" err="1">
                    <a:solidFill>
                      <a:schemeClr val="tx1"/>
                    </a:solidFill>
                  </a:rPr>
                  <a:t>W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</a:rPr>
                  <a:t>XH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+ (R      H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) W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HH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+B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過去隱藏層狀態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經過重置門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R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控制多少比重參與。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</a:rPr>
                  <a:t>	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完整保留記憶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狀態，即為簡單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RNN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的運作方式。</a:t>
                </a:r>
                <a:endParaRPr lang="en-US" altLang="zh-TW" sz="2400" b="1" dirty="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	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：記憶狀態完全歸零，即為一般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MLP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運作方式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。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  <a:blipFill>
                <a:blip r:embed="rId4"/>
                <a:stretch>
                  <a:fillRect l="-1199" t="-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橢圓 19"/>
          <p:cNvSpPr/>
          <p:nvPr/>
        </p:nvSpPr>
        <p:spPr>
          <a:xfrm>
            <a:off x="8952180" y="2765753"/>
            <a:ext cx="308325" cy="30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178054" y="2529374"/>
                <a:ext cx="588559" cy="472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054" y="2529374"/>
                <a:ext cx="588559" cy="472758"/>
              </a:xfrm>
              <a:prstGeom prst="rect">
                <a:avLst/>
              </a:prstGeom>
              <a:blipFill>
                <a:blip r:embed="rId5"/>
                <a:stretch>
                  <a:fillRect t="-6494" r="-9375"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3665081" y="2083700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29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082" y="1612162"/>
            <a:ext cx="4550737" cy="3042846"/>
          </a:xfrm>
          <a:prstGeom prst="rect">
            <a:avLst/>
          </a:prstGeom>
        </p:spPr>
      </p:pic>
      <p:grpSp>
        <p:nvGrpSpPr>
          <p:cNvPr id="93" name="群組 9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4" name="綵帶 (向上) 9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779488" y="195580"/>
              <a:ext cx="2687238" cy="55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隱藏層的輸出狀態</a:t>
              </a:r>
              <a:r>
                <a:rPr lang="en-US" altLang="zh-TW" sz="2400" b="1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</a:t>
              </a:r>
              <a:r>
                <a:rPr lang="en-US" altLang="zh-TW" sz="2400" b="1" baseline="-25000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endParaRPr lang="en-US" altLang="zh-TW" sz="2400" b="1" baseline="-25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5823387" y="1483535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 smtClean="0"/>
              <a:t>狀態</a:t>
            </a:r>
            <a:r>
              <a:rPr lang="en-US" altLang="zh-TW" sz="2400" b="1" dirty="0"/>
              <a:t>H</a:t>
            </a:r>
            <a:r>
              <a:rPr lang="en-US" altLang="zh-TW" sz="2400" b="1" baseline="-25000" dirty="0"/>
              <a:t>t-1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6094709" y="432197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輸入</a:t>
            </a:r>
            <a:r>
              <a:rPr lang="en-US" altLang="zh-TW" sz="2400" b="1" dirty="0" err="1" smtClean="0"/>
              <a:t>X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108427" y="2807000"/>
            <a:ext cx="44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7030A0"/>
                </a:solidFill>
              </a:rPr>
              <a:t>U</a:t>
            </a:r>
            <a:endParaRPr lang="zh-TW" altLang="en-US" sz="2400" b="1" baseline="-25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3640" y="1309793"/>
                <a:ext cx="5569747" cy="418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隱藏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層輸出狀態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1" dirty="0">
                        <a:solidFill>
                          <a:schemeClr val="tx1"/>
                        </a:solidFill>
                      </a:rPr>
                      <m:t>H</m:t>
                    </m:r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，同時考慮隱藏層暫態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隱藏層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pPr indent="361950"/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400" b="1" dirty="0">
                        <a:solidFill>
                          <a:schemeClr val="tx1"/>
                        </a:solidFill>
                      </a:rPr>
                      <m:t>H</m:t>
                    </m:r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U      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+(1-U)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過去隱藏層狀態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更新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門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U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控制多少比重參與；隱藏層暫態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1-U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控制多少比重參與。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</a:rPr>
                  <a:t>	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U=1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：只保留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記憶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狀態，忽略當下的事件訊息</a:t>
                </a:r>
                <a:r>
                  <a:rPr lang="en-US" altLang="zh-TW" sz="2400" b="1" dirty="0" err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X</a:t>
                </a:r>
                <a:r>
                  <a:rPr lang="en-US" altLang="zh-TW" sz="2400" b="1" baseline="-25000" dirty="0" err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，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不會加入記憶中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。</a:t>
                </a:r>
                <a:endParaRPr lang="en-US" altLang="zh-TW" sz="2400" b="1" dirty="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	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U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：將記憶狀態完全清除，用目前的隱藏層暫態取代。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40" y="1309793"/>
                <a:ext cx="5569747" cy="4188262"/>
              </a:xfrm>
              <a:prstGeom prst="rect">
                <a:avLst/>
              </a:prstGeom>
              <a:blipFill>
                <a:blip r:embed="rId3"/>
                <a:stretch>
                  <a:fillRect l="-1533" t="-1019" r="-4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橢圓 19"/>
          <p:cNvSpPr/>
          <p:nvPr/>
        </p:nvSpPr>
        <p:spPr>
          <a:xfrm>
            <a:off x="7876426" y="2831489"/>
            <a:ext cx="308325" cy="30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443200" y="2837699"/>
                <a:ext cx="588559" cy="472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200" y="2837699"/>
                <a:ext cx="588559" cy="472758"/>
              </a:xfrm>
              <a:prstGeom prst="rect">
                <a:avLst/>
              </a:prstGeom>
              <a:blipFill>
                <a:blip r:embed="rId4"/>
                <a:stretch>
                  <a:fillRect t="-6494" r="-9278"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2133993" y="2103267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971392" y="1164063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/>
              <a:t>輸出</a:t>
            </a:r>
            <a:r>
              <a:rPr lang="en-US" altLang="zh-TW" sz="2400" b="1" dirty="0" err="1" smtClean="0"/>
              <a:t>H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15" name="橢圓 14"/>
          <p:cNvSpPr/>
          <p:nvPr/>
        </p:nvSpPr>
        <p:spPr>
          <a:xfrm>
            <a:off x="9332322" y="1853380"/>
            <a:ext cx="308325" cy="30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10342346" y="2469663"/>
            <a:ext cx="308325" cy="30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0342345" y="1853380"/>
            <a:ext cx="308325" cy="30832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640647" y="2437668"/>
            <a:ext cx="528959" cy="36933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1-U</a:t>
            </a:r>
            <a:endParaRPr lang="zh-TW" alt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3969592" y="2103267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62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6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遞迴神經網路</a:t>
            </a:r>
            <a:r>
              <a:rPr lang="en-US" altLang="zh-TW" sz="6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(RNN)</a:t>
            </a:r>
            <a:endParaRPr lang="zh-TW" altLang="en-US" sz="6000" b="1" dirty="0">
              <a:solidFill>
                <a:schemeClr val="accent6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sz="150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長短期記憶網路</a:t>
            </a:r>
            <a:endParaRPr lang="en-US" altLang="zh-TW" sz="6000" b="1" dirty="0" smtClean="0">
              <a:solidFill>
                <a:schemeClr val="accent6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6000" b="1" dirty="0">
              <a:solidFill>
                <a:schemeClr val="accent6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8189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100"/>
          <p:cNvGraphicFramePr/>
          <p:nvPr>
            <p:extLst>
              <p:ext uri="{D42A27DB-BD31-4B8C-83A1-F6EECF244321}">
                <p14:modId xmlns:p14="http://schemas.microsoft.com/office/powerpoint/2010/main" val="1368540814"/>
              </p:ext>
            </p:extLst>
          </p:nvPr>
        </p:nvGraphicFramePr>
        <p:xfrm>
          <a:off x="312788" y="745671"/>
          <a:ext cx="11522875" cy="559332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55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5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u="none" strike="noStrike" cap="none" dirty="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GRU</a:t>
                      </a:r>
                      <a:endParaRPr sz="2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u="none" strike="noStrike" cap="none" dirty="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LSTM</a:t>
                      </a:r>
                      <a:endParaRPr sz="2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23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3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隱藏層狀態，同時存放短期和長期記憶。</a:t>
                      </a:r>
                      <a:endParaRPr sz="24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利用2個門控機制來確定何時更新記憶， 以及時重置記憶狀態。</a:t>
                      </a:r>
                      <a:endParaRPr sz="2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隱藏層狀態只存放短期記憶。</a:t>
                      </a:r>
                      <a:endParaRPr sz="24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另有一個記憶元Cell負責存放長期記憶。</a:t>
                      </a:r>
                      <a:endParaRPr sz="24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利用3個門控機制來確定何時更新記憶， 以及時重置記憶狀態。</a:t>
                      </a:r>
                      <a:endParaRPr sz="2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11" name="Google Shape;311;p100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312" name="Google Shape;312;p10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LSTM和GRU的比較</a:t>
              </a:r>
              <a:endParaRPr sz="2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aphicFrame>
        <p:nvGraphicFramePr>
          <p:cNvPr id="314" name="Google Shape;314;p100"/>
          <p:cNvGraphicFramePr/>
          <p:nvPr>
            <p:extLst>
              <p:ext uri="{D42A27DB-BD31-4B8C-83A1-F6EECF244321}">
                <p14:modId xmlns:p14="http://schemas.microsoft.com/office/powerpoint/2010/main" val="319581412"/>
              </p:ext>
            </p:extLst>
          </p:nvPr>
        </p:nvGraphicFramePr>
        <p:xfrm>
          <a:off x="550420" y="1237304"/>
          <a:ext cx="4680800" cy="3445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0" r:id="rId4" imgW="4764087" imgH="3507009" progId="PBrush">
                  <p:embed/>
                </p:oleObj>
              </mc:Choice>
              <mc:Fallback>
                <p:oleObj r:id="rId4" imgW="4764087" imgH="3507009" progId="PBrush">
                  <p:embed/>
                  <p:pic>
                    <p:nvPicPr>
                      <p:cNvPr id="314" name="Google Shape;314;p100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50420" y="1237304"/>
                        <a:ext cx="4680800" cy="3445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Google Shape;315;p100"/>
          <p:cNvGraphicFramePr/>
          <p:nvPr>
            <p:extLst>
              <p:ext uri="{D42A27DB-BD31-4B8C-83A1-F6EECF244321}">
                <p14:modId xmlns:p14="http://schemas.microsoft.com/office/powerpoint/2010/main" val="2941778962"/>
              </p:ext>
            </p:extLst>
          </p:nvPr>
        </p:nvGraphicFramePr>
        <p:xfrm>
          <a:off x="5986559" y="1237304"/>
          <a:ext cx="5311711" cy="3409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1" r:id="rId6" imgW="5478610" imgH="3516242" progId="PBrush">
                  <p:embed/>
                </p:oleObj>
              </mc:Choice>
              <mc:Fallback>
                <p:oleObj r:id="rId6" imgW="5478610" imgH="3516242" progId="PBrush">
                  <p:embed/>
                  <p:pic>
                    <p:nvPicPr>
                      <p:cNvPr id="315" name="Google Shape;315;p100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5986559" y="1237304"/>
                        <a:ext cx="5311711" cy="3409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10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Google Shape;361;p102"/>
          <p:cNvGraphicFramePr/>
          <p:nvPr>
            <p:extLst>
              <p:ext uri="{D42A27DB-BD31-4B8C-83A1-F6EECF244321}">
                <p14:modId xmlns:p14="http://schemas.microsoft.com/office/powerpoint/2010/main" val="1736221505"/>
              </p:ext>
            </p:extLst>
          </p:nvPr>
        </p:nvGraphicFramePr>
        <p:xfrm>
          <a:off x="6932428" y="1682523"/>
          <a:ext cx="5259572" cy="303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9" r:id="rId4" imgW="5499622" imgH="3031237" progId="PBrush">
                  <p:embed/>
                </p:oleObj>
              </mc:Choice>
              <mc:Fallback>
                <p:oleObj r:id="rId4" imgW="5499622" imgH="3031237" progId="PBrush">
                  <p:embed/>
                  <p:pic>
                    <p:nvPicPr>
                      <p:cNvPr id="361" name="Google Shape;361;p10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6932428" y="1682523"/>
                        <a:ext cx="5259572" cy="303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2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363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02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400" b="1" i="0" u="none" strike="noStrike" cap="none" dirty="0" smtClean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LSTM</a:t>
              </a:r>
              <a:r>
                <a:rPr lang="zh-TW" sz="2400" b="1" i="0" u="none" strike="noStrike" cap="none" dirty="0" smtClean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的</a:t>
              </a:r>
              <a:r>
                <a:rPr lang="zh-TW" sz="2400" b="1" i="0" u="none" strike="noStrike" cap="none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門控(Gate)種類</a:t>
              </a:r>
              <a:endParaRPr sz="2400" b="1" i="0" u="none" strike="noStrike" cap="none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65" name="Google Shape;365;p102"/>
          <p:cNvSpPr txBox="1"/>
          <p:nvPr/>
        </p:nvSpPr>
        <p:spPr>
          <a:xfrm>
            <a:off x="6019250" y="3651930"/>
            <a:ext cx="13208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隱藏層</a:t>
            </a:r>
            <a:b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狀態H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2"/>
          <p:cNvSpPr txBox="1"/>
          <p:nvPr/>
        </p:nvSpPr>
        <p:spPr>
          <a:xfrm>
            <a:off x="5992696" y="4482927"/>
            <a:ext cx="11079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輸入X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02"/>
          <p:cNvSpPr txBox="1"/>
          <p:nvPr/>
        </p:nvSpPr>
        <p:spPr>
          <a:xfrm>
            <a:off x="7531289" y="2274810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遺忘門F</a:t>
            </a:r>
            <a:endParaRPr sz="2400" b="1" i="0" u="none" strike="noStrike" cap="none" baseline="-25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02"/>
          <p:cNvSpPr txBox="1"/>
          <p:nvPr/>
        </p:nvSpPr>
        <p:spPr>
          <a:xfrm>
            <a:off x="10679166" y="1818183"/>
            <a:ext cx="13468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輸出門O</a:t>
            </a:r>
            <a:endParaRPr sz="2400" b="1" i="0" u="none" strike="noStrike" cap="none" baseline="-25000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Google Shape;369;p102"/>
              <p:cNvSpPr/>
              <p:nvPr/>
            </p:nvSpPr>
            <p:spPr>
              <a:xfrm>
                <a:off x="226358" y="1063205"/>
                <a:ext cx="5449077" cy="5643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342900" lvl="0" indent="-342900">
                  <a:buSzPts val="2400"/>
                  <a:buFont typeface="Noto Sans Symbols"/>
                  <a:buChar char="■"/>
                </a:pPr>
                <a:r>
                  <a:rPr lang="zh-TW" sz="2400" b="1" i="0" u="none" strike="noStrike" cap="none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遺忘門(Forget Gate)</a:t>
                </a:r>
                <a:r>
                  <a:rPr lang="zh-TW" sz="2400" b="1" i="0" u="none" strike="noStrike" cap="none" dirty="0" smtClean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：</a:t>
                </a:r>
                <a:r>
                  <a:rPr lang="zh-TW" altLang="zh-TW" sz="2400" b="1" dirty="0">
                    <a:solidFill>
                      <a:schemeClr val="accent4"/>
                    </a:solidFill>
                  </a:rPr>
                  <a:t>用來重置記憶單元的</a:t>
                </a:r>
                <a:r>
                  <a:rPr lang="zh-TW" altLang="zh-TW" sz="2400" b="1" dirty="0" smtClean="0">
                    <a:solidFill>
                      <a:schemeClr val="accent4"/>
                    </a:solidFill>
                  </a:rPr>
                  <a:t>內容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，</a:t>
                </a:r>
                <a:r>
                  <a:rPr lang="zh-CN" altLang="en-US" sz="2400" b="1" dirty="0" smtClean="0">
                    <a:solidFill>
                      <a:schemeClr val="accent4"/>
                    </a:solidFill>
                  </a:rPr>
                  <a:t>控制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記憶單元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要保留多少比重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r>
                  <a:rPr lang="zh-TW" sz="2400" b="1" i="0" u="none" strike="noStrike" cap="none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/>
                </a:r>
                <a:br>
                  <a:rPr lang="zh-TW" sz="2400" b="1" i="0" u="none" strike="noStrike" cap="none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sz="2400" b="1" i="0" u="none" strike="noStrike" cap="none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F=Sigmoid</a:t>
                </a:r>
                <a:r>
                  <a:rPr lang="zh-TW" sz="2400" b="1" i="0" u="none" strike="noStrike" cap="none" dirty="0" smtClean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</a:t>
                </a:r>
                <a:r>
                  <a:rPr lang="zh-TW" sz="2400" b="1" i="0" u="none" strike="noStrike" cap="none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zh-TW" sz="2400" b="1" i="0" u="none" strike="noStrike" cap="none" baseline="-25000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lang="zh-TW" sz="2400" b="1" i="0" u="none" strike="noStrike" cap="none" baseline="-25000" dirty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-</a:t>
                </a:r>
                <a:r>
                  <a:rPr lang="zh-TW" sz="2400" b="1" i="0" u="none" strike="noStrike" cap="none" baseline="-25000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r>
                  <a:rPr lang="zh-TW" altLang="zh-TW" sz="2400" b="1" dirty="0">
                    <a:solidFill>
                      <a:schemeClr val="accent4"/>
                    </a:solidFill>
                  </a:rPr>
                  <a:t>W</a:t>
                </a:r>
                <a:r>
                  <a:rPr lang="zh-TW" altLang="zh-TW" sz="2400" b="1" baseline="-25000" dirty="0">
                    <a:solidFill>
                      <a:schemeClr val="accent4"/>
                    </a:solidFill>
                  </a:rPr>
                  <a:t>HF</a:t>
                </a:r>
                <a:r>
                  <a:rPr lang="zh-TW" sz="2400" b="1" i="0" u="none" strike="noStrike" cap="none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+X</a:t>
                </a:r>
                <a:r>
                  <a:rPr lang="zh-TW" sz="2400" b="1" i="0" u="none" strike="noStrike" cap="none" baseline="-25000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lang="zh-TW" altLang="zh-TW" sz="2400" b="1" dirty="0">
                    <a:solidFill>
                      <a:schemeClr val="accent4"/>
                    </a:solidFill>
                  </a:rPr>
                  <a:t>W</a:t>
                </a:r>
                <a:r>
                  <a:rPr lang="zh-TW" altLang="zh-TW" sz="2400" b="1" baseline="-25000" dirty="0">
                    <a:solidFill>
                      <a:schemeClr val="accent4"/>
                    </a:solidFill>
                  </a:rPr>
                  <a:t>XF</a:t>
                </a:r>
                <a:r>
                  <a:rPr lang="zh-TW" sz="2400" b="1" i="0" u="none" strike="noStrike" cap="none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r>
                  <a:rPr lang="zh-TW" sz="2400" b="1" i="0" u="none" strike="noStrike" cap="none" dirty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r>
                  <a:rPr lang="zh-TW" sz="2400" b="1" i="0" u="none" strike="noStrike" cap="none" baseline="-25000" dirty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r>
                  <a:rPr lang="zh-TW" sz="2400" b="1" i="0" u="none" strike="noStrike" cap="none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)</a:t>
                </a:r>
                <a:endParaRPr sz="2400" b="1" i="0" u="none" strike="noStrike" cap="none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342900" marR="0" lvl="0" indent="-190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Noto Sans Symbols"/>
                  <a:buNone/>
                </a:pPr>
                <a:endParaRPr sz="24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342900" indent="-342900">
                  <a:buSzPts val="2400"/>
                  <a:buFont typeface="Noto Sans Symbols"/>
                  <a:buChar char="■"/>
                </a:pP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輸入門(Input Gate)：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用來</a:t>
                </a:r>
                <a:r>
                  <a:rPr lang="zh-CN" altLang="en-US" sz="2400" b="1" dirty="0" smtClean="0">
                    <a:solidFill>
                      <a:schemeClr val="accent3"/>
                    </a:solidFill>
                  </a:rPr>
                  <a:t>控制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記憶單元暫態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>
                    <a:solidFill>
                      <a:schemeClr val="accent3"/>
                    </a:solidFill>
                  </a:rPr>
                  <a:t>要考慮多少比重用來計算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新記憶單元</a:t>
                </a:r>
                <a:r>
                  <a:rPr lang="en-US" altLang="zh-TW" sz="2400" b="1" dirty="0" smtClean="0">
                    <a:solidFill>
                      <a:schemeClr val="accent3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accent3"/>
                    </a:solidFill>
                  </a:rPr>
                  <a:t>t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，</a:t>
                </a:r>
                <a:r>
                  <a:rPr lang="zh-TW" altLang="en-US" sz="2400" b="1" dirty="0">
                    <a:solidFill>
                      <a:schemeClr val="accent3"/>
                    </a:solidFill>
                  </a:rPr>
                  <a:t>即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要加入多少</a:t>
                </a:r>
                <a:r>
                  <a:rPr lang="zh-TW" altLang="en-US" sz="2400" b="1" dirty="0">
                    <a:solidFill>
                      <a:schemeClr val="accent3"/>
                    </a:solidFill>
                  </a:rPr>
                  <a:t>新記憶</a:t>
                </a:r>
                <a:r>
                  <a:rPr lang="zh-TW" altLang="en-US" sz="2400" b="1" dirty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 </a:t>
                </a:r>
                <a:r>
                  <a:rPr lang="en-US" altLang="zh-TW" sz="2400" dirty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dirty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I</a:t>
                </a:r>
                <a:r>
                  <a:rPr lang="zh-TW" sz="2400" b="1" i="0" u="none" strike="noStrike" cap="none" dirty="0">
                    <a:solidFill>
                      <a:schemeClr val="accent3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=Sigmoid</a:t>
                </a: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</a:t>
                </a: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zh-TW" sz="2400" b="1" i="0" u="none" strike="noStrike" cap="none" baseline="-25000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lang="zh-TW" sz="2400" b="1" i="0" u="none" strike="noStrike" cap="none" baseline="-25000" dirty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-</a:t>
                </a:r>
                <a:r>
                  <a:rPr lang="zh-TW" sz="2400" b="1" i="0" u="none" strike="noStrike" cap="none" baseline="-25000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r>
                  <a:rPr lang="zh-TW" altLang="zh-TW" sz="2400" b="1" dirty="0">
                    <a:solidFill>
                      <a:schemeClr val="accent3"/>
                    </a:solidFill>
                  </a:rPr>
                  <a:t>W</a:t>
                </a:r>
                <a:r>
                  <a:rPr lang="zh-TW" altLang="zh-TW" sz="2400" b="1" baseline="-25000" dirty="0">
                    <a:solidFill>
                      <a:schemeClr val="accent3"/>
                    </a:solidFill>
                  </a:rPr>
                  <a:t>HI</a:t>
                </a: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+X</a:t>
                </a:r>
                <a:r>
                  <a:rPr lang="zh-TW" sz="2400" b="1" i="0" u="none" strike="noStrike" cap="none" baseline="-25000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lang="zh-TW" altLang="zh-TW" sz="2400" b="1" dirty="0">
                    <a:solidFill>
                      <a:schemeClr val="accent3"/>
                    </a:solidFill>
                  </a:rPr>
                  <a:t>W</a:t>
                </a:r>
                <a:r>
                  <a:rPr lang="zh-TW" altLang="zh-TW" sz="2400" b="1" baseline="-25000" dirty="0">
                    <a:solidFill>
                      <a:schemeClr val="accent3"/>
                    </a:solidFill>
                  </a:rPr>
                  <a:t>XI</a:t>
                </a: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r>
                  <a:rPr lang="zh-TW" sz="2400" b="1" i="0" u="none" strike="noStrike" cap="none" dirty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r>
                  <a:rPr lang="zh-TW" sz="2400" b="1" i="0" u="none" strike="noStrike" cap="none" baseline="-25000" dirty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zh-TW" sz="2400" b="1" i="0" u="none" strike="noStrike" cap="none" dirty="0">
                    <a:solidFill>
                      <a:schemeClr val="accent3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)</a:t>
                </a:r>
                <a:endParaRPr dirty="0">
                  <a:solidFill>
                    <a:schemeClr val="accent3"/>
                  </a:solidFill>
                </a:endParaRPr>
              </a:p>
              <a:p>
                <a:pPr marL="342900" marR="0" lvl="0" indent="-190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Noto Sans Symbols"/>
                  <a:buNone/>
                </a:pPr>
                <a:endParaRPr sz="24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342900" lvl="0" indent="-342900">
                  <a:buSzPts val="2400"/>
                  <a:buFont typeface="Noto Sans Symbols"/>
                  <a:buChar char="■"/>
                </a:pP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輸出門(Output Gate)：</a:t>
                </a: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用來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決定將資料</a:t>
                </a:r>
                <a:r>
                  <a:rPr lang="zh-TW" altLang="en-US" sz="2400" b="1" dirty="0">
                    <a:solidFill>
                      <a:srgbClr val="7030A0"/>
                    </a:solidFill>
                  </a:rPr>
                  <a:t>輸出到隱藏層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狀態</a:t>
                </a:r>
                <a:r>
                  <a:rPr lang="zh-TW" altLang="zh-TW" sz="2400" b="1" dirty="0">
                    <a:solidFill>
                      <a:srgbClr val="7030A0"/>
                    </a:solidFill>
                  </a:rPr>
                  <a:t>H</a:t>
                </a:r>
                <a:r>
                  <a:rPr lang="zh-TW" altLang="zh-TW" sz="2400" b="1" baseline="-25000" dirty="0" smtClean="0">
                    <a:solidFill>
                      <a:srgbClr val="7030A0"/>
                    </a:solidFill>
                  </a:rPr>
                  <a:t>t</a:t>
                </a:r>
                <a:r>
                  <a:rPr lang="zh-TW" altLang="zh-TW" sz="2400" b="1" dirty="0">
                    <a:solidFill>
                      <a:srgbClr val="7030A0"/>
                    </a:solidFill>
                  </a:rPr>
                  <a:t>的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比重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。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/>
                </a:r>
                <a:br>
                  <a:rPr lang="zh-TW" sz="2400" b="1" i="0" u="none" strike="noStrike" cap="none" dirty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O=Sigmoid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zh-TW" sz="2400" b="1" i="0" u="none" strike="noStrike" cap="none" baseline="-25000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lang="zh-TW" sz="2400" b="1" i="0" u="none" strike="noStrike" cap="none" baseline="-25000" dirty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-</a:t>
                </a:r>
                <a:r>
                  <a:rPr lang="zh-TW" sz="2400" b="1" i="0" u="none" strike="noStrike" cap="none" baseline="-25000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r>
                  <a:rPr lang="zh-TW" altLang="zh-TW" sz="2400" b="1" dirty="0">
                    <a:solidFill>
                      <a:srgbClr val="7030A0"/>
                    </a:solidFill>
                  </a:rPr>
                  <a:t>W</a:t>
                </a:r>
                <a:r>
                  <a:rPr lang="zh-TW" altLang="zh-TW" sz="2400" b="1" baseline="-25000" dirty="0">
                    <a:solidFill>
                      <a:srgbClr val="7030A0"/>
                    </a:solidFill>
                  </a:rPr>
                  <a:t>HO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r>
                  <a:rPr lang="zh-TW" altLang="zh-TW" sz="2400" b="1" dirty="0">
                    <a:solidFill>
                      <a:srgbClr val="7030A0"/>
                    </a:solidFill>
                  </a:rPr>
                  <a:t>X</a:t>
                </a:r>
                <a:r>
                  <a:rPr lang="zh-TW" altLang="zh-TW" sz="2400" b="1" baseline="-25000" dirty="0">
                    <a:solidFill>
                      <a:srgbClr val="7030A0"/>
                    </a:solidFill>
                  </a:rPr>
                  <a:t>t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W</a:t>
                </a:r>
                <a:r>
                  <a:rPr lang="zh-TW" sz="2400" b="1" i="0" u="none" strike="noStrike" cap="none" baseline="-25000" dirty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lang="zh-TW" sz="2400" b="1" i="0" u="none" strike="noStrike" cap="none" baseline="-25000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r>
                  <a:rPr lang="zh-TW" sz="2400" b="1" i="0" u="none" strike="noStrike" cap="none" baseline="-25000" dirty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)</a:t>
                </a:r>
                <a:endParaRPr sz="2400" b="1" i="0" u="none" strike="noStrike" cap="none" dirty="0">
                  <a:solidFill>
                    <a:srgbClr val="7030A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342900" marR="0" lvl="0" indent="-190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Noto Sans Symbols"/>
                  <a:buNone/>
                </a:pPr>
                <a:endParaRPr sz="24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 xmlns="">
          <p:sp>
            <p:nvSpPr>
              <p:cNvPr id="369" name="Google Shape;369;p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58" y="1063205"/>
                <a:ext cx="5449077" cy="5643877"/>
              </a:xfrm>
              <a:prstGeom prst="rect">
                <a:avLst/>
              </a:prstGeom>
              <a:blipFill>
                <a:blip r:embed="rId7"/>
                <a:stretch>
                  <a:fillRect l="-1119" t="-756" r="-6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0" name="Google Shape;370;p102"/>
          <p:cNvSpPr txBox="1"/>
          <p:nvPr/>
        </p:nvSpPr>
        <p:spPr>
          <a:xfrm>
            <a:off x="8619496" y="1859699"/>
            <a:ext cx="11929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輸入門I</a:t>
            </a:r>
            <a:endParaRPr sz="2400" b="1" i="0" u="none" strike="noStrike" cap="none" baseline="-250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8216508" y="2669787"/>
            <a:ext cx="0" cy="87154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9194707" y="2274810"/>
            <a:ext cx="0" cy="125126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1390263" y="2300098"/>
            <a:ext cx="0" cy="1251267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282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" name="Google Shape;375;p103"/>
          <p:cNvGraphicFramePr/>
          <p:nvPr/>
        </p:nvGraphicFramePr>
        <p:xfrm>
          <a:off x="6723017" y="1699300"/>
          <a:ext cx="5468983" cy="306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2" r:id="rId4" imgW="5468983" imgH="3068825" progId="PBrush">
                  <p:embed/>
                </p:oleObj>
              </mc:Choice>
              <mc:Fallback>
                <p:oleObj r:id="rId4" imgW="5468983" imgH="3068825" progId="PBrush">
                  <p:embed/>
                  <p:pic>
                    <p:nvPicPr>
                      <p:cNvPr id="375" name="Google Shape;375;p10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6723017" y="1699300"/>
                        <a:ext cx="5468983" cy="306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6" name="Google Shape;376;p103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377" name="Google Shape;377;p10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03"/>
            <p:cNvSpPr txBox="1"/>
            <p:nvPr/>
          </p:nvSpPr>
          <p:spPr>
            <a:xfrm>
              <a:off x="779488" y="195580"/>
              <a:ext cx="2687238" cy="55928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t="-7691" b="-28201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379" name="Google Shape;379;p103"/>
          <p:cNvSpPr txBox="1"/>
          <p:nvPr/>
        </p:nvSpPr>
        <p:spPr>
          <a:xfrm>
            <a:off x="5701059" y="3637625"/>
            <a:ext cx="13208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隱藏層</a:t>
            </a:r>
            <a:br>
              <a:rPr lang="zh-TW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狀態H</a:t>
            </a:r>
            <a:r>
              <a:rPr lang="zh-TW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03"/>
          <p:cNvSpPr txBox="1"/>
          <p:nvPr/>
        </p:nvSpPr>
        <p:spPr>
          <a:xfrm>
            <a:off x="5701059" y="4482927"/>
            <a:ext cx="11079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輸入X</a:t>
            </a:r>
            <a:r>
              <a:rPr lang="zh-TW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03"/>
          <p:cNvSpPr/>
          <p:nvPr/>
        </p:nvSpPr>
        <p:spPr>
          <a:xfrm>
            <a:off x="10004169" y="2758517"/>
            <a:ext cx="561308" cy="4751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086" t="-2596" r="-8694" b="-25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6477" y="1601016"/>
                <a:ext cx="6188580" cy="1964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記憶單元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</a:rPr>
                  <a:t>，同時考慮當下事件資料</a:t>
                </a:r>
                <a:r>
                  <a:rPr lang="en-US" altLang="zh-TW" sz="2400" b="1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過去隱藏層狀態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。</a:t>
                </a: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 err="1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tanh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W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XC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+H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W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HC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+B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C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7" y="1601016"/>
                <a:ext cx="6188580" cy="1964127"/>
              </a:xfrm>
              <a:prstGeom prst="rect">
                <a:avLst/>
              </a:prstGeom>
              <a:blipFill>
                <a:blip r:embed="rId8"/>
                <a:stretch>
                  <a:fillRect l="-1379" t="-18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98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031" y="2174511"/>
            <a:ext cx="4873979" cy="2676777"/>
          </a:xfrm>
          <a:prstGeom prst="rect">
            <a:avLst/>
          </a:prstGeom>
        </p:spPr>
      </p:pic>
      <p:grpSp>
        <p:nvGrpSpPr>
          <p:cNvPr id="362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363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Google Shape;364;p102"/>
                <p:cNvSpPr txBox="1"/>
                <p:nvPr/>
              </p:nvSpPr>
              <p:spPr>
                <a:xfrm>
                  <a:off x="779488" y="195580"/>
                  <a:ext cx="2687238" cy="5433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lvl="0" algn="ctr"/>
                  <a:r>
                    <a:rPr lang="zh-TW" altLang="en-US" sz="2400" b="1" dirty="0" smtClean="0">
                      <a:solidFill>
                        <a:schemeClr val="bg1"/>
                      </a:solidFill>
                    </a:rPr>
                    <a:t>記憶單元輸出</a:t>
                  </a:r>
                  <a:r>
                    <a:rPr lang="zh-TW" altLang="en-US" sz="2400" b="1" dirty="0">
                      <a:solidFill>
                        <a:schemeClr val="bg1"/>
                      </a:solidFill>
                    </a:rPr>
                    <a:t>狀態</a:t>
                  </a:r>
                  <a:r>
                    <a:rPr lang="en-US" altLang="zh-TW" sz="2400" b="1" dirty="0">
                      <a:solidFill>
                        <a:schemeClr val="bg1"/>
                      </a:solidFill>
                    </a:rPr>
                    <a:t>C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1" baseline="-25000" dirty="0">
                          <a:solidFill>
                            <a:schemeClr val="bg1"/>
                          </a:solidFill>
                        </a:rPr>
                        <m:t>t</m:t>
                      </m:r>
                    </m:oMath>
                  </a14:m>
                  <a:endParaRPr lang="zh-TW" altLang="en-US" sz="2400" b="1" i="0" u="none" strike="noStrike" cap="none" dirty="0">
                    <a:solidFill>
                      <a:schemeClr val="bg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mc:Choice>
          <mc:Fallback xmlns="">
            <p:sp>
              <p:nvSpPr>
                <p:cNvPr id="364" name="Google Shape;364;p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88" y="195580"/>
                  <a:ext cx="2687238" cy="543362"/>
                </a:xfrm>
                <a:prstGeom prst="rect">
                  <a:avLst/>
                </a:prstGeom>
                <a:blipFill>
                  <a:blip r:embed="rId7"/>
                  <a:stretch>
                    <a:fillRect t="-9211" b="-302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5" name="Google Shape;365;p102"/>
          <p:cNvSpPr txBox="1"/>
          <p:nvPr/>
        </p:nvSpPr>
        <p:spPr>
          <a:xfrm>
            <a:off x="6136067" y="3807857"/>
            <a:ext cx="13208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隱藏層</a:t>
            </a:r>
            <a:b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狀態H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2"/>
          <p:cNvSpPr txBox="1"/>
          <p:nvPr/>
        </p:nvSpPr>
        <p:spPr>
          <a:xfrm>
            <a:off x="6090051" y="4620455"/>
            <a:ext cx="11079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輸入X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02"/>
          <p:cNvSpPr txBox="1"/>
          <p:nvPr/>
        </p:nvSpPr>
        <p:spPr>
          <a:xfrm>
            <a:off x="8050148" y="3295153"/>
            <a:ext cx="4704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 smtClean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400" b="1" i="0" u="none" strike="noStrike" cap="none" baseline="-25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Google Shape;369;p102"/>
              <p:cNvSpPr/>
              <p:nvPr/>
            </p:nvSpPr>
            <p:spPr>
              <a:xfrm>
                <a:off x="226358" y="1063205"/>
                <a:ext cx="5697703" cy="5301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記憶單元的輸出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</a:rPr>
                  <a:t>，同時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考慮記憶單元暫態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過去過去記憶單元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的保留狀態。</a:t>
                </a: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indent="361950"/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TW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F      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+I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過去記憶單元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經過遺忘門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控制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多少比重參與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；記憶單元暫態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經過輸入門控制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多少比重參與。</a:t>
                </a: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</a:rPr>
                  <a:t>	</a:t>
                </a: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F=1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、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只保留記憶狀態，忽略當下的事件訊息</a:t>
                </a:r>
                <a:r>
                  <a:rPr lang="en-US" altLang="zh-TW" sz="2400" b="1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X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，不會加入記憶中。</a:t>
                </a:r>
                <a:endParaRPr lang="en-US" altLang="zh-TW" sz="2400" b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	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F=0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、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將記憶狀態完全清除，用目前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記憶單元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暫態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取代。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 xmlns="">
          <p:sp>
            <p:nvSpPr>
              <p:cNvPr id="369" name="Google Shape;369;p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58" y="1063205"/>
                <a:ext cx="5697703" cy="5301604"/>
              </a:xfrm>
              <a:prstGeom prst="rect">
                <a:avLst/>
              </a:prstGeom>
              <a:blipFill>
                <a:blip r:embed="rId8"/>
                <a:stretch>
                  <a:fillRect l="-1390" t="-805" r="-1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0" name="Google Shape;370;p102"/>
          <p:cNvSpPr txBox="1"/>
          <p:nvPr/>
        </p:nvSpPr>
        <p:spPr>
          <a:xfrm>
            <a:off x="8972011" y="3295153"/>
            <a:ext cx="3224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2400" b="1" i="0" u="none" strike="noStrike" cap="none" baseline="-250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82;p103"/>
          <p:cNvSpPr/>
          <p:nvPr/>
        </p:nvSpPr>
        <p:spPr>
          <a:xfrm>
            <a:off x="10032794" y="3332662"/>
            <a:ext cx="561308" cy="4751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1086" t="-2596" r="-8694" b="-25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17" name="Google Shape;366;p102"/>
          <p:cNvSpPr txBox="1"/>
          <p:nvPr/>
        </p:nvSpPr>
        <p:spPr>
          <a:xfrm>
            <a:off x="6155683" y="2035514"/>
            <a:ext cx="110799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記憶單元</a:t>
            </a:r>
            <a:r>
              <a:rPr lang="en-US" altLang="zh-TW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alt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66;p102"/>
          <p:cNvSpPr txBox="1"/>
          <p:nvPr/>
        </p:nvSpPr>
        <p:spPr>
          <a:xfrm>
            <a:off x="11697147" y="2035514"/>
            <a:ext cx="4948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971319" y="2312188"/>
            <a:ext cx="288709" cy="292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/>
              <a:t>X</a:t>
            </a:r>
            <a:endParaRPr lang="zh-TW" altLang="en-US" sz="1800" dirty="0"/>
          </a:p>
        </p:txBody>
      </p:sp>
      <p:sp>
        <p:nvSpPr>
          <p:cNvPr id="20" name="橢圓 19"/>
          <p:cNvSpPr/>
          <p:nvPr/>
        </p:nvSpPr>
        <p:spPr>
          <a:xfrm>
            <a:off x="9866627" y="2331023"/>
            <a:ext cx="308325" cy="30832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9880267" y="3204107"/>
            <a:ext cx="288709" cy="292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/>
              <a:t>X</a:t>
            </a:r>
            <a:endParaRPr lang="zh-TW" altLang="en-US" sz="1800" dirty="0"/>
          </a:p>
        </p:txBody>
      </p:sp>
      <p:sp>
        <p:nvSpPr>
          <p:cNvPr id="22" name="橢圓 21"/>
          <p:cNvSpPr/>
          <p:nvPr/>
        </p:nvSpPr>
        <p:spPr>
          <a:xfrm>
            <a:off x="1995764" y="2262749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225303" y="2252125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67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4767"/>
          <a:stretch/>
        </p:blipFill>
        <p:spPr>
          <a:xfrm>
            <a:off x="6936114" y="2035514"/>
            <a:ext cx="5133020" cy="2961788"/>
          </a:xfrm>
          <a:prstGeom prst="rect">
            <a:avLst/>
          </a:prstGeom>
        </p:spPr>
      </p:pic>
      <p:grpSp>
        <p:nvGrpSpPr>
          <p:cNvPr id="362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363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Google Shape;364;p102"/>
                <p:cNvSpPr txBox="1"/>
                <p:nvPr/>
              </p:nvSpPr>
              <p:spPr>
                <a:xfrm>
                  <a:off x="779488" y="195580"/>
                  <a:ext cx="2687238" cy="5433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lvl="0" algn="ctr"/>
                  <a:r>
                    <a:rPr lang="zh-TW" altLang="en-US" sz="2400" b="1" dirty="0" smtClean="0">
                      <a:solidFill>
                        <a:schemeClr val="bg1"/>
                      </a:solidFill>
                    </a:rPr>
                    <a:t>隱藏層輸出</a:t>
                  </a:r>
                  <a:r>
                    <a:rPr lang="zh-TW" altLang="en-US" sz="2400" b="1" dirty="0">
                      <a:solidFill>
                        <a:schemeClr val="bg1"/>
                      </a:solidFill>
                    </a:rPr>
                    <a:t>狀態</a:t>
                  </a:r>
                  <a:r>
                    <a:rPr lang="en-US" altLang="zh-TW" sz="2400" b="1" dirty="0" smtClean="0">
                      <a:solidFill>
                        <a:schemeClr val="bg1"/>
                      </a:solidFill>
                    </a:rPr>
                    <a:t>H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1" baseline="-25000" dirty="0">
                          <a:solidFill>
                            <a:schemeClr val="bg1"/>
                          </a:solidFill>
                        </a:rPr>
                        <m:t>t</m:t>
                      </m:r>
                    </m:oMath>
                  </a14:m>
                  <a:endParaRPr lang="zh-TW" altLang="en-US" sz="2400" b="1" i="0" u="none" strike="noStrike" cap="none" dirty="0">
                    <a:solidFill>
                      <a:schemeClr val="bg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mc:Choice>
          <mc:Fallback xmlns="">
            <p:sp>
              <p:nvSpPr>
                <p:cNvPr id="364" name="Google Shape;364;p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88" y="195580"/>
                  <a:ext cx="2687238" cy="543362"/>
                </a:xfrm>
                <a:prstGeom prst="rect">
                  <a:avLst/>
                </a:prstGeom>
                <a:blipFill>
                  <a:blip r:embed="rId6"/>
                  <a:stretch>
                    <a:fillRect t="-9211" b="-302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5" name="Google Shape;365;p102"/>
          <p:cNvSpPr txBox="1"/>
          <p:nvPr/>
        </p:nvSpPr>
        <p:spPr>
          <a:xfrm>
            <a:off x="5944683" y="3807857"/>
            <a:ext cx="13208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隱藏層</a:t>
            </a:r>
            <a:b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狀態H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2"/>
          <p:cNvSpPr txBox="1"/>
          <p:nvPr/>
        </p:nvSpPr>
        <p:spPr>
          <a:xfrm>
            <a:off x="5898667" y="4620455"/>
            <a:ext cx="11079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輸入X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Google Shape;369;p102"/>
              <p:cNvSpPr/>
              <p:nvPr/>
            </p:nvSpPr>
            <p:spPr>
              <a:xfrm>
                <a:off x="226358" y="1063205"/>
                <a:ext cx="5697703" cy="5301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記憶單元的輸出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</a:rPr>
                  <a:t>，同時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考慮記憶單元暫態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過去過去記憶單元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的保留狀態。</a:t>
                </a: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indent="361950"/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TW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F      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+I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過去記憶單元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經過遺忘門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控制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多少比重參與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；記憶單元暫態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經過輸入門控制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多少比重參與。</a:t>
                </a: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</a:rPr>
                  <a:t>	</a:t>
                </a: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F=1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、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只保留記憶狀態，忽略當下的事件訊息</a:t>
                </a:r>
                <a:r>
                  <a:rPr lang="en-US" altLang="zh-TW" sz="2400" b="1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X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，不會加入記憶中。</a:t>
                </a:r>
                <a:endParaRPr lang="en-US" altLang="zh-TW" sz="2400" b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	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F=0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、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將記憶狀態完全清除，用目前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記憶單元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暫態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取代。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 xmlns="">
          <p:sp>
            <p:nvSpPr>
              <p:cNvPr id="369" name="Google Shape;369;p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58" y="1063205"/>
                <a:ext cx="5697703" cy="5301604"/>
              </a:xfrm>
              <a:prstGeom prst="rect">
                <a:avLst/>
              </a:prstGeom>
              <a:blipFill>
                <a:blip r:embed="rId5"/>
                <a:stretch>
                  <a:fillRect l="-1390" t="-805" r="-1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366;p102"/>
          <p:cNvSpPr txBox="1"/>
          <p:nvPr/>
        </p:nvSpPr>
        <p:spPr>
          <a:xfrm>
            <a:off x="5964299" y="1886652"/>
            <a:ext cx="110799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記憶單元</a:t>
            </a:r>
            <a:r>
              <a:rPr lang="en-US" altLang="zh-TW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alt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66;p102"/>
          <p:cNvSpPr txBox="1"/>
          <p:nvPr/>
        </p:nvSpPr>
        <p:spPr>
          <a:xfrm>
            <a:off x="11697147" y="2035514"/>
            <a:ext cx="4948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843733" y="2216491"/>
            <a:ext cx="288709" cy="292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/>
              <a:t>X</a:t>
            </a:r>
            <a:endParaRPr lang="zh-TW" altLang="en-US" sz="1800" dirty="0"/>
          </a:p>
        </p:txBody>
      </p:sp>
      <p:sp>
        <p:nvSpPr>
          <p:cNvPr id="20" name="橢圓 19"/>
          <p:cNvSpPr/>
          <p:nvPr/>
        </p:nvSpPr>
        <p:spPr>
          <a:xfrm>
            <a:off x="9824095" y="2235326"/>
            <a:ext cx="308325" cy="30832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9848368" y="3140309"/>
            <a:ext cx="288709" cy="292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/>
              <a:t>X</a:t>
            </a:r>
            <a:endParaRPr lang="zh-TW" altLang="en-US" sz="1800" dirty="0"/>
          </a:p>
        </p:txBody>
      </p:sp>
      <p:sp>
        <p:nvSpPr>
          <p:cNvPr id="22" name="橢圓 21"/>
          <p:cNvSpPr/>
          <p:nvPr/>
        </p:nvSpPr>
        <p:spPr>
          <a:xfrm>
            <a:off x="1995764" y="2262749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225303" y="2252125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366;p102"/>
          <p:cNvSpPr txBox="1"/>
          <p:nvPr/>
        </p:nvSpPr>
        <p:spPr>
          <a:xfrm>
            <a:off x="11697146" y="4389643"/>
            <a:ext cx="4948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10856928" y="3140309"/>
            <a:ext cx="288709" cy="292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/>
              <a:t>X</a:t>
            </a:r>
            <a:endParaRPr lang="zh-TW" altLang="en-US" sz="1800" dirty="0"/>
          </a:p>
        </p:txBody>
      </p:sp>
      <p:sp>
        <p:nvSpPr>
          <p:cNvPr id="28" name="Google Shape;368;p102"/>
          <p:cNvSpPr txBox="1"/>
          <p:nvPr/>
        </p:nvSpPr>
        <p:spPr>
          <a:xfrm>
            <a:off x="10576612" y="3340249"/>
            <a:ext cx="3148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sz="2400" b="1" i="0" u="none" strike="noStrike" cap="none" baseline="-25000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181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CH1 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遞迴神經網路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(Recurrent Neural Network, RNN)</a:t>
            </a:r>
            <a:endParaRPr lang="zh-TW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225425" y="793749"/>
          <a:ext cx="11719021" cy="5501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6" name="文件" r:id="rId3" imgW="11719021" imgH="5501641" progId="Word.Document.12">
                  <p:embed/>
                </p:oleObj>
              </mc:Choice>
              <mc:Fallback>
                <p:oleObj name="文件" r:id="rId3" imgW="11719021" imgH="5501641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" y="793749"/>
                        <a:ext cx="11719021" cy="5501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475"/>
            <a:ext cx="11751805" cy="445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CH1 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遞迴神經網路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(Recurrent Neural Network, RNN)</a:t>
            </a:r>
            <a:endParaRPr lang="zh-TW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225425" y="793750"/>
          <a:ext cx="11406188" cy="536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0" name="文件" r:id="rId3" imgW="11719021" imgH="5511016" progId="Word.Document.12">
                  <p:embed/>
                </p:oleObj>
              </mc:Choice>
              <mc:Fallback>
                <p:oleObj name="文件" r:id="rId3" imgW="11719021" imgH="5511016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" y="793750"/>
                        <a:ext cx="11406188" cy="536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307" y="1460989"/>
            <a:ext cx="6677881" cy="429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CH1 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遞迴神經網路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(Recurrent Neural Network, RNN)</a:t>
            </a:r>
            <a:endParaRPr lang="zh-TW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225424" y="793748"/>
          <a:ext cx="11719021" cy="5596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4" name="文件" r:id="rId3" imgW="11719021" imgH="5596832" progId="Word.Document.12">
                  <p:embed/>
                </p:oleObj>
              </mc:Choice>
              <mc:Fallback>
                <p:oleObj name="文件" r:id="rId3" imgW="11719021" imgH="5596832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4" y="793748"/>
                        <a:ext cx="11719021" cy="5596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341" y="1162050"/>
            <a:ext cx="6677881" cy="429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2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CH1 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遞迴神經網路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(Recurrent Neural Network, RNN)</a:t>
            </a:r>
            <a:endParaRPr lang="zh-TW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225425" y="793750"/>
          <a:ext cx="11587163" cy="554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8" name="文件" r:id="rId3" imgW="11719021" imgH="5606568" progId="Word.Document.12">
                  <p:embed/>
                </p:oleObj>
              </mc:Choice>
              <mc:Fallback>
                <p:oleObj name="文件" r:id="rId3" imgW="11719021" imgH="5606568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" y="793750"/>
                        <a:ext cx="11587163" cy="554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" y="2027517"/>
            <a:ext cx="5773465" cy="3944248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59" y="2027517"/>
            <a:ext cx="5864927" cy="39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2" t="8313" b="16729"/>
          <a:stretch/>
        </p:blipFill>
        <p:spPr bwMode="auto">
          <a:xfrm>
            <a:off x="6388444" y="1262045"/>
            <a:ext cx="5628787" cy="4215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RNN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98687" y="756755"/>
            <a:ext cx="973310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遞迴神經網路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(Recurrent Neural Network, RNN)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主要用於輸入資料間是有序列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關聯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性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的，利用其序列關聯性可以增加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特徵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擷取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的強度，若對調其序列先後，會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影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響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其輸出結果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spc="-5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輸入資料間的序列關聯性不一定是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時間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關係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，空間關係也是可以的。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0730" lvl="1"/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例：圖片的像素資料也可以將其由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上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而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下，每一列都是一筆輸入資料，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他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們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是有序列關聯性的。</a:t>
            </a:r>
            <a:endParaRPr lang="zh-TW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75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25425" y="2367691"/>
            <a:ext cx="11671514" cy="2917878"/>
            <a:chOff x="0" y="0"/>
            <a:chExt cx="5677217" cy="1419225"/>
          </a:xfrm>
        </p:grpSpPr>
        <p:grpSp>
          <p:nvGrpSpPr>
            <p:cNvPr id="11" name="群組 10"/>
            <p:cNvGrpSpPr/>
            <p:nvPr/>
          </p:nvGrpSpPr>
          <p:grpSpPr>
            <a:xfrm>
              <a:off x="0" y="0"/>
              <a:ext cx="5677217" cy="1419225"/>
              <a:chOff x="0" y="0"/>
              <a:chExt cx="5677217" cy="1419225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071937" y="0"/>
                <a:ext cx="1605280" cy="5651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0" y="71438"/>
                <a:ext cx="1605280" cy="5651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225" y="142875"/>
                <a:ext cx="1605280" cy="571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8700" y="290513"/>
                <a:ext cx="1605280" cy="571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419100"/>
                <a:ext cx="1605280" cy="571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64" b="2684"/>
              <a:stretch/>
            </p:blipFill>
            <p:spPr bwMode="auto">
              <a:xfrm>
                <a:off x="0" y="485775"/>
                <a:ext cx="1604645" cy="933450"/>
              </a:xfrm>
              <a:prstGeom prst="rect">
                <a:avLst/>
              </a:prstGeom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75" y="357188"/>
                <a:ext cx="1605280" cy="571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900" y="219075"/>
                <a:ext cx="1605280" cy="571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sp>
          <p:nvSpPr>
            <p:cNvPr id="12" name="文字方塊 19"/>
            <p:cNvSpPr txBox="1"/>
            <p:nvPr/>
          </p:nvSpPr>
          <p:spPr>
            <a:xfrm>
              <a:off x="5205412" y="42863"/>
              <a:ext cx="28067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t=1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3" name="文字方塊 20"/>
            <p:cNvSpPr txBox="1"/>
            <p:nvPr/>
          </p:nvSpPr>
          <p:spPr>
            <a:xfrm>
              <a:off x="4400550" y="114300"/>
              <a:ext cx="28067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t=2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4" name="文字方塊 21"/>
            <p:cNvSpPr txBox="1"/>
            <p:nvPr/>
          </p:nvSpPr>
          <p:spPr>
            <a:xfrm>
              <a:off x="3724275" y="190500"/>
              <a:ext cx="28067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t=3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5" name="文字方塊 22"/>
            <p:cNvSpPr txBox="1"/>
            <p:nvPr/>
          </p:nvSpPr>
          <p:spPr>
            <a:xfrm>
              <a:off x="2962275" y="261938"/>
              <a:ext cx="28067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t=4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6" name="文字方塊 23"/>
            <p:cNvSpPr txBox="1"/>
            <p:nvPr/>
          </p:nvSpPr>
          <p:spPr>
            <a:xfrm>
              <a:off x="2224087" y="342900"/>
              <a:ext cx="28067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t=5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7" name="文字方塊 24"/>
            <p:cNvSpPr txBox="1"/>
            <p:nvPr/>
          </p:nvSpPr>
          <p:spPr>
            <a:xfrm>
              <a:off x="1804987" y="423863"/>
              <a:ext cx="409575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sz="1200" b="1" dirty="0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、、</a:t>
              </a:r>
              <a:endParaRPr lang="zh-TW" sz="12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CH1 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遞迴神經網路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(Recurrent Neural Network, RNN)</a:t>
            </a:r>
            <a:endParaRPr lang="zh-TW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225425" y="688973"/>
          <a:ext cx="11719021" cy="5625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2" name="文件" r:id="rId11" imgW="11719021" imgH="5625678" progId="Word.Document.12">
                  <p:embed/>
                </p:oleObj>
              </mc:Choice>
              <mc:Fallback>
                <p:oleObj name="文件" r:id="rId11" imgW="11719021" imgH="5625678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5425" y="688973"/>
                        <a:ext cx="11719021" cy="5625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020" y="3045248"/>
            <a:ext cx="3239849" cy="320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8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自然語言處理（</a:t>
            </a:r>
            <a:r>
              <a:rPr lang="en-US" altLang="zh-TW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6000" b="1" dirty="0">
              <a:solidFill>
                <a:schemeClr val="accent6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9608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215" name="Picture 7" descr="語言學家會把這樣子的斷詞標注清楚，供電腦進行機器學習。經過不同語句的大量標注，電腦最後會自己學會利用「才能」的上下文做判斷。圖│馬偉雲說明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99" y="3067621"/>
            <a:ext cx="10659878" cy="26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>
                  <a:solidFill>
                    <a:schemeClr val="bg1"/>
                  </a:solidFill>
                  <a:ea typeface="Microsoft JhengHei"/>
                </a:rPr>
                <a:t>自然語言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與</a:t>
              </a:r>
              <a:r>
                <a:rPr lang="zh-TW" altLang="en-US" sz="2400" b="1" dirty="0">
                  <a:solidFill>
                    <a:schemeClr val="bg1"/>
                  </a:solidFill>
                  <a:ea typeface="Microsoft JhengHei"/>
                </a:rPr>
                <a:t>其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特性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44200" y="831892"/>
            <a:ext cx="114229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何謂自然語言：</a:t>
            </a:r>
            <a:r>
              <a:rPr lang="zh-TW" altLang="en-US" sz="2400" b="1" dirty="0" smtClean="0"/>
              <a:t>自然</a:t>
            </a:r>
            <a:r>
              <a:rPr lang="zh-TW" altLang="en-US" sz="2400" b="1" dirty="0"/>
              <a:t>演化而成的語言，基本上人類所使用的語言都算是自然語言</a:t>
            </a:r>
            <a:r>
              <a:rPr lang="en-US" altLang="zh-TW" sz="2400" b="1" dirty="0"/>
              <a:t>(</a:t>
            </a:r>
            <a:r>
              <a:rPr lang="zh-TW" altLang="en-US" sz="2400" b="1" dirty="0"/>
              <a:t>中文，英文，韓文，法文，手語等</a:t>
            </a:r>
            <a:r>
              <a:rPr lang="en-US" altLang="zh-TW" sz="2400" b="1" dirty="0"/>
              <a:t>)</a:t>
            </a:r>
            <a:r>
              <a:rPr lang="zh-TW" altLang="en-US" sz="2400" b="1" dirty="0" smtClean="0"/>
              <a:t>。</a:t>
            </a:r>
            <a:endParaRPr lang="en-US" altLang="zh-TW" sz="2400" b="1" dirty="0" smtClean="0"/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dirty="0"/>
              <a:t>自然語言的特性</a:t>
            </a:r>
            <a:r>
              <a:rPr lang="zh-TW" altLang="en-US" sz="2400" b="1" dirty="0" smtClean="0"/>
              <a:t>：</a:t>
            </a:r>
            <a:endParaRPr lang="en-US" altLang="zh-TW" sz="2400" b="1" dirty="0" smtClean="0"/>
          </a:p>
          <a:p>
            <a:pPr marL="342900" lvl="8" indent="-342900">
              <a:buFont typeface="Wingdings" panose="05000000000000000000" pitchFamily="2" charset="2"/>
              <a:buChar char="n"/>
            </a:pPr>
            <a:endParaRPr lang="en-US" altLang="zh-TW" sz="2400" b="1" dirty="0" smtClean="0"/>
          </a:p>
        </p:txBody>
      </p:sp>
      <p:sp>
        <p:nvSpPr>
          <p:cNvPr id="3" name="矩形 2"/>
          <p:cNvSpPr/>
          <p:nvPr/>
        </p:nvSpPr>
        <p:spPr>
          <a:xfrm>
            <a:off x="784807" y="1988314"/>
            <a:ext cx="10741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7" indent="-342900">
              <a:buFont typeface="Wingdings" panose="05000000000000000000" pitchFamily="2" charset="2"/>
              <a:buChar char="p"/>
            </a:pPr>
            <a:r>
              <a:rPr lang="zh-TW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人類的語言具高度曖昧性，一句話可能有多重的意思或隱喻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6" indent="-342900">
              <a:buFont typeface="Wingdings" panose="05000000000000000000" pitchFamily="2" charset="2"/>
              <a:buChar char="p"/>
            </a:pPr>
            <a:r>
              <a:rPr lang="zh-TW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一段文字中不同的停頓點，停頓點不同，對文字的理解也不同。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6" indent="-342900">
              <a:buFont typeface="Wingdings" panose="05000000000000000000" pitchFamily="2" charset="2"/>
              <a:buChar char="p"/>
            </a:pPr>
            <a:r>
              <a:rPr lang="zh-TW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人們不斷創造新詞，語言學家越來越難建立規則</a:t>
            </a:r>
            <a:r>
              <a:rPr lang="en-US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(</a:t>
            </a:r>
            <a:r>
              <a:rPr lang="zh-TW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文法及語意學</a:t>
            </a:r>
            <a:r>
              <a:rPr lang="en-US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)</a:t>
            </a:r>
            <a:r>
              <a:rPr lang="zh-TW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來規範語文。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自然語言處理</a:t>
              </a:r>
              <a:r>
                <a:rPr lang="en-US" altLang="zh-TW" sz="2400" b="1" dirty="0" smtClean="0">
                  <a:solidFill>
                    <a:schemeClr val="bg1"/>
                  </a:solidFill>
                  <a:ea typeface="Microsoft JhengHei"/>
                </a:rPr>
                <a:t>NLP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62735" y="840571"/>
            <a:ext cx="114229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自然語言的處理 </a:t>
            </a:r>
            <a:r>
              <a:rPr lang="en-US" altLang="zh-TW" sz="2400" b="1" dirty="0"/>
              <a:t>(NLP Natural Language Processing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：</a:t>
            </a:r>
            <a:r>
              <a:rPr lang="zh-TW" altLang="en-US" sz="2400" b="1" dirty="0"/>
              <a:t>專注在如何讓計算機處理並分析大量（人類的）自然語言數據</a:t>
            </a:r>
            <a:r>
              <a:rPr lang="zh-TW" altLang="en-US" sz="2400" b="1" dirty="0" smtClean="0"/>
              <a:t>。</a:t>
            </a:r>
            <a:endParaRPr lang="en-US" altLang="zh-TW" sz="2400" b="1" dirty="0" smtClean="0"/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en-US" altLang="zh-TW" sz="2400" b="1" dirty="0"/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zh-TW" altLang="zh-TW" sz="2400" b="1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en-US" altLang="zh-TW" sz="2400" b="1" dirty="0" smtClean="0"/>
              <a:t>NLP </a:t>
            </a:r>
            <a:r>
              <a:rPr lang="zh-TW" altLang="en-US" sz="2400" b="1" dirty="0" smtClean="0"/>
              <a:t>常見的</a:t>
            </a:r>
            <a:r>
              <a:rPr lang="zh-TW" altLang="en-US" sz="2400" b="1" dirty="0"/>
              <a:t>研究主題</a:t>
            </a:r>
            <a:r>
              <a:rPr lang="zh-TW" altLang="en-US" sz="2400" b="1" dirty="0" smtClean="0"/>
              <a:t>：</a:t>
            </a:r>
            <a:endParaRPr lang="en-US" altLang="zh-TW" sz="2400" b="1" dirty="0" smtClean="0"/>
          </a:p>
        </p:txBody>
      </p:sp>
      <p:sp>
        <p:nvSpPr>
          <p:cNvPr id="3" name="矩形 2"/>
          <p:cNvSpPr/>
          <p:nvPr/>
        </p:nvSpPr>
        <p:spPr>
          <a:xfrm>
            <a:off x="712763" y="388755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2" indent="-342900">
              <a:buFont typeface="Wingdings" panose="05000000000000000000" pitchFamily="2" charset="2"/>
              <a:buChar char="p"/>
            </a:pPr>
            <a:r>
              <a:rPr lang="zh-TW" altLang="en-US" sz="2400" b="1" dirty="0" smtClean="0"/>
              <a:t>語音</a:t>
            </a:r>
            <a:r>
              <a:rPr lang="zh-TW" altLang="en-US" sz="2400" b="1" dirty="0"/>
              <a:t>辨識</a:t>
            </a:r>
            <a:endParaRPr lang="en-US" altLang="zh-TW" sz="2400" b="1" dirty="0"/>
          </a:p>
          <a:p>
            <a:pPr marL="342900" lvl="2" indent="-342900">
              <a:buFont typeface="Wingdings" panose="05000000000000000000" pitchFamily="2" charset="2"/>
              <a:buChar char="p"/>
            </a:pPr>
            <a:r>
              <a:rPr lang="zh-TW" altLang="en-US" sz="2400" b="1" dirty="0" smtClean="0"/>
              <a:t>自然語言</a:t>
            </a:r>
            <a:r>
              <a:rPr lang="zh-TW" altLang="en-US" sz="2400" b="1" dirty="0"/>
              <a:t>理解</a:t>
            </a:r>
            <a:endParaRPr lang="en-US" altLang="zh-TW" sz="2400" b="1" dirty="0"/>
          </a:p>
          <a:p>
            <a:pPr marL="342900" lvl="2" indent="-342900">
              <a:buFont typeface="Wingdings" panose="05000000000000000000" pitchFamily="2" charset="2"/>
              <a:buChar char="p"/>
            </a:pPr>
            <a:r>
              <a:rPr lang="zh-TW" altLang="en-US" sz="2400" b="1" dirty="0" smtClean="0"/>
              <a:t>機器翻譯</a:t>
            </a:r>
            <a:endParaRPr lang="en-US" altLang="zh-TW" sz="2400" b="1" dirty="0"/>
          </a:p>
          <a:p>
            <a:pPr marL="342900" lvl="2" indent="-342900">
              <a:buFont typeface="Wingdings" panose="05000000000000000000" pitchFamily="2" charset="2"/>
              <a:buChar char="p"/>
            </a:pPr>
            <a:r>
              <a:rPr lang="zh-TW" altLang="en-US" sz="2400" b="1" dirty="0" smtClean="0"/>
              <a:t>自然語言</a:t>
            </a:r>
            <a:r>
              <a:rPr lang="zh-TW" altLang="en-US" sz="2400" b="1" dirty="0"/>
              <a:t>的生成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80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620620"/>
              </p:ext>
            </p:extLst>
          </p:nvPr>
        </p:nvGraphicFramePr>
        <p:xfrm>
          <a:off x="495691" y="956433"/>
          <a:ext cx="10947400" cy="2687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4" name="文件" r:id="rId3" imgW="11110349" imgH="2575434" progId="Word.Document.12">
                  <p:embed/>
                </p:oleObj>
              </mc:Choice>
              <mc:Fallback>
                <p:oleObj name="文件" r:id="rId3" imgW="11110349" imgH="2575434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691" y="956433"/>
                        <a:ext cx="10947400" cy="2687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發展自然語言處理的兩個方向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271307" y="818441"/>
            <a:ext cx="1175657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buClrTx/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人類對一段語音或文字的理解流程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zh-TW" altLang="zh-TW" sz="2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866493"/>
              </p:ext>
            </p:extLst>
          </p:nvPr>
        </p:nvGraphicFramePr>
        <p:xfrm>
          <a:off x="230094" y="3870573"/>
          <a:ext cx="1147859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9297">
                  <a:extLst>
                    <a:ext uri="{9D8B030D-6E8A-4147-A177-3AD203B41FA5}">
                      <a16:colId xmlns:a16="http://schemas.microsoft.com/office/drawing/2014/main" val="2672488647"/>
                    </a:ext>
                  </a:extLst>
                </a:gridCol>
                <a:gridCol w="5739297">
                  <a:extLst>
                    <a:ext uri="{9D8B030D-6E8A-4147-A177-3AD203B41FA5}">
                      <a16:colId xmlns:a16="http://schemas.microsoft.com/office/drawing/2014/main" val="3154053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規則基準 </a:t>
                      </a:r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(Rule-based Method)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機器學習 </a:t>
                      </a:r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(Machine Learning)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3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0323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Helvetica" panose="020B0604020202020204" pitchFamily="34" charset="0"/>
                        </a:rPr>
                        <a:t>遵循上面的流程來了解文字或語音的意義，除了必須為每個階段建立龐大的資料庫，各階段間的交互規則更是複雜，可能是天文數字。</a:t>
                      </a:r>
                      <a:endParaRPr kumimoji="0" lang="en-US" altLang="zh-TW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03233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0323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Helvetica" panose="020B0604020202020204" pitchFamily="34" charset="0"/>
                        </a:rPr>
                        <a:t>設計神經網路，改為提供大量字句當作</a:t>
                      </a:r>
                      <a:r>
                        <a:rPr kumimoji="0" lang="zh-TW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0323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Helvetica" panose="020B0604020202020204" pitchFamily="34" charset="0"/>
                        </a:rPr>
                        <a:t> </a:t>
                      </a:r>
                      <a:r>
                        <a:rPr kumimoji="0" lang="en-US" altLang="zh-TW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30323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Helvetica" panose="020B0604020202020204" pitchFamily="34" charset="0"/>
                        </a:rPr>
                        <a:t>i</a:t>
                      </a:r>
                      <a:r>
                        <a:rPr kumimoji="0" lang="zh-TW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0323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Helvetica" panose="020B0604020202020204" pitchFamily="34" charset="0"/>
                        </a:rPr>
                        <a:t>輸入，讓機器自我學習，產生適當的回應。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5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91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>
                  <a:solidFill>
                    <a:schemeClr val="bg1"/>
                  </a:solidFill>
                  <a:ea typeface="Microsoft JhengHei"/>
                </a:rPr>
                <a:t>神經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網路</a:t>
              </a:r>
              <a:r>
                <a:rPr lang="zh-TW" altLang="en-US" sz="2400" b="1" dirty="0">
                  <a:solidFill>
                    <a:schemeClr val="bg1"/>
                  </a:solidFill>
                  <a:ea typeface="Microsoft JhengHei"/>
                </a:rPr>
                <a:t>處理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自然語言的重點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2809" y="837026"/>
            <a:ext cx="1144281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如何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把單字或詞轉換為變數，輸入神經網路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。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  <a:cs typeface="Helvetica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字句有長有短，即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input 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變數數目不等，回應也是一樣的狀況，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output 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變數數目也不等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。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  <a:cs typeface="Helvetica" panose="020B0604020202020204" pitchFamily="34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endParaRPr lang="en-US" altLang="zh-TW" sz="24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語文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會有上下文的關係，斷章取義常會扭曲全文代表的意義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。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  <a:cs typeface="Helvetica" panose="020B0604020202020204" pitchFamily="34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endParaRPr lang="en-US" altLang="zh-TW" sz="24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文字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前後間有很強的連結關係，故神經網路必須有記憶力機制，能參酌之前的判斷，預測準確率就會高很多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。</a:t>
            </a:r>
            <a:endParaRPr lang="en-US" altLang="zh-TW" sz="2400" b="1" dirty="0">
              <a:latin typeface="Calibri" panose="020F0502020204030204" pitchFamily="34" charset="0"/>
              <a:ea typeface="微軟正黑體" panose="020B0604030504040204" pitchFamily="34" charset="-120"/>
              <a:cs typeface="Helvetica" panose="020B0604020202020204" pitchFamily="34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  <a:cs typeface="Helvetica" panose="020B0604020202020204" pitchFamily="34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r>
              <a:rPr lang="zh-TW" altLang="zh-TW" sz="2400" b="1" dirty="0" smtClean="0"/>
              <a:t>『</a:t>
            </a:r>
            <a:r>
              <a:rPr lang="zh-TW" altLang="zh-TW" sz="2400" b="1" dirty="0"/>
              <a:t>遞迴神經網路』演算法，它是『自然語言處理』領域最常使用的神經網路模型，能額外考慮上下文的關係，準確率就會顯著提高</a:t>
            </a:r>
            <a:r>
              <a:rPr lang="zh-TW" altLang="zh-TW" sz="2400" b="1" dirty="0" smtClean="0"/>
              <a:t>。</a:t>
            </a:r>
            <a:endParaRPr lang="en-US" altLang="zh-TW" sz="2400" b="1" dirty="0" smtClean="0"/>
          </a:p>
          <a:p>
            <a:pPr marL="1076325" indent="-631825"/>
            <a:r>
              <a:rPr lang="zh-TW" altLang="zh-TW" sz="2400" b="1" dirty="0" smtClean="0"/>
              <a:t>例</a:t>
            </a:r>
            <a:r>
              <a:rPr lang="zh-TW" altLang="zh-TW" sz="2400" b="1" dirty="0"/>
              <a:t>：如果餐館的服務生要從顧客的聊天中，聽到她喜歡吃辣，就可以預測顧客晚餐會點麻婆豆腐的機率比較高。</a:t>
            </a:r>
            <a:endParaRPr lang="zh-TW" altLang="zh-TW" sz="2400" dirty="0"/>
          </a:p>
          <a:p>
            <a:pPr marL="444500" indent="-444500">
              <a:buFont typeface="Wingdings" panose="05000000000000000000" pitchFamily="2" charset="2"/>
              <a:buChar char=""/>
            </a:pPr>
            <a:endParaRPr lang="zh-TW" altLang="zh-TW" sz="12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語言模型的種類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876899"/>
              </p:ext>
            </p:extLst>
          </p:nvPr>
        </p:nvGraphicFramePr>
        <p:xfrm>
          <a:off x="147708" y="719666"/>
          <a:ext cx="117907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5383">
                  <a:extLst>
                    <a:ext uri="{9D8B030D-6E8A-4147-A177-3AD203B41FA5}">
                      <a16:colId xmlns:a16="http://schemas.microsoft.com/office/drawing/2014/main" val="3302713077"/>
                    </a:ext>
                  </a:extLst>
                </a:gridCol>
                <a:gridCol w="5895383">
                  <a:extLst>
                    <a:ext uri="{9D8B030D-6E8A-4147-A177-3AD203B41FA5}">
                      <a16:colId xmlns:a16="http://schemas.microsoft.com/office/drawing/2014/main" val="3294110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詞袋模型 </a:t>
                      </a:r>
                      <a:r>
                        <a:rPr lang="en-US" altLang="zh-CN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BOW</a:t>
                      </a:r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CN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Bag of Word</a:t>
                      </a:r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u="none" strike="noStrike" cap="none" dirty="0" smtClean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詞向量模型</a:t>
                      </a:r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lang="en-US" altLang="zh-TW" sz="24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Word Embedding</a:t>
                      </a:r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endParaRPr lang="zh-TW" altLang="en-US" sz="2400" b="1" i="0" u="none" strike="noStrike" cap="none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93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將句子分詞後，裝進一個袋子裡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，並給唯一的識別編碼。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將每一個編碼後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詞語映射到高維度的向量當中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75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不考慮其詞法與語序，即每個詞語都是獨立的。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考慮詞語位置關係，通過求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餘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弦的方式，可以判斷兩個詞語之間的關係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不須經過訓練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需經過神經網路模型的訓練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61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常見的有</a:t>
                      </a:r>
                      <a:r>
                        <a:rPr lang="en-US" altLang="zh-CN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one-hot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CN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TF-IDF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CN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Huffman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編碼。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基於</a:t>
                      </a:r>
                      <a:r>
                        <a:rPr lang="en-US" altLang="zh-CN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CBOW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和</a:t>
                      </a:r>
                      <a:r>
                        <a:rPr lang="en-US" altLang="zh-CN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Skip-Gram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演算法的神經網路模型。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809916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0" t="15435" r="29075" b="13031"/>
          <a:stretch/>
        </p:blipFill>
        <p:spPr>
          <a:xfrm>
            <a:off x="7622849" y="3457455"/>
            <a:ext cx="3426863" cy="284558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7" t="10790" r="14104" b="5498"/>
          <a:stretch/>
        </p:blipFill>
        <p:spPr>
          <a:xfrm>
            <a:off x="1845892" y="3371575"/>
            <a:ext cx="2401368" cy="302340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491317" y="488024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貓</a:t>
            </a:r>
            <a:endParaRPr lang="zh-TW" altLang="en-US" sz="2000" b="1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473231" y="377493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貓</a:t>
            </a:r>
            <a:endParaRPr lang="zh-TW" altLang="en-US" sz="2000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0261471" y="417504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狗</a:t>
            </a:r>
            <a:endParaRPr lang="zh-TW" altLang="en-US" sz="2000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046576" y="5296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狗</a:t>
            </a:r>
            <a:endParaRPr lang="zh-TW" altLang="en-US" sz="2000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040898" y="475784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羊</a:t>
            </a:r>
            <a:endParaRPr lang="zh-TW" altLang="en-US" sz="2000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711890" y="576199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羊</a:t>
            </a:r>
            <a:endParaRPr lang="zh-TW" altLang="en-US" sz="2000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778484" y="36643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花</a:t>
            </a:r>
            <a:endParaRPr lang="zh-TW" altLang="en-US" sz="20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25661" y="544253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花</a:t>
            </a:r>
            <a:endParaRPr lang="zh-TW" altLang="en-US" sz="2000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495231" y="47608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草</a:t>
            </a:r>
            <a:endParaRPr lang="zh-TW" altLang="en-US" sz="2000" b="1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337338" y="544253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樹</a:t>
            </a:r>
            <a:endParaRPr lang="zh-TW" altLang="en-US" sz="2000" b="1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438547" y="569337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樹</a:t>
            </a:r>
            <a:endParaRPr lang="zh-TW" altLang="en-US" sz="20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136742" y="478263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草</a:t>
            </a:r>
            <a:endParaRPr lang="zh-TW" altLang="en-US" sz="2000" b="1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9914377" y="579186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人</a:t>
            </a:r>
            <a:endParaRPr lang="en-US" altLang="zh-TW" sz="2000" b="1" dirty="0" smtClean="0"/>
          </a:p>
        </p:txBody>
      </p:sp>
      <p:sp>
        <p:nvSpPr>
          <p:cNvPr id="26" name="文字方塊 25"/>
          <p:cNvSpPr txBox="1"/>
          <p:nvPr/>
        </p:nvSpPr>
        <p:spPr>
          <a:xfrm>
            <a:off x="2594280" y="530726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人</a:t>
            </a:r>
            <a:endParaRPr lang="en-US" altLang="zh-TW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803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altLang="zh-TW" sz="2400" b="1" i="0" u="none" strike="noStrike" cap="none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word2vector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575805"/>
              </p:ext>
            </p:extLst>
          </p:nvPr>
        </p:nvGraphicFramePr>
        <p:xfrm>
          <a:off x="178835" y="837837"/>
          <a:ext cx="11790766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5383">
                  <a:extLst>
                    <a:ext uri="{9D8B030D-6E8A-4147-A177-3AD203B41FA5}">
                      <a16:colId xmlns:a16="http://schemas.microsoft.com/office/drawing/2014/main" val="3302713077"/>
                    </a:ext>
                  </a:extLst>
                </a:gridCol>
                <a:gridCol w="5895383">
                  <a:extLst>
                    <a:ext uri="{9D8B030D-6E8A-4147-A177-3AD203B41FA5}">
                      <a16:colId xmlns:a16="http://schemas.microsoft.com/office/drawing/2014/main" val="3294110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Skip-gram </a:t>
                      </a:r>
                      <a:endParaRPr lang="zh-TW" altLang="en-US" sz="2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CBOW</a:t>
                      </a:r>
                      <a:endParaRPr lang="zh-TW" altLang="en-US" sz="2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93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用</a:t>
                      </a:r>
                      <a:r>
                        <a:rPr lang="zh-TW" alt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中間詞作為</a:t>
                      </a:r>
                      <a:r>
                        <a:rPr lang="zh-CN" alt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輸入，來預測上下文</a:t>
                      </a:r>
                      <a:endParaRPr lang="zh-TW" altLang="en-US" sz="2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用</a:t>
                      </a:r>
                      <a:r>
                        <a:rPr lang="zh-CN" alt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上下文作為輸入，來預測</a:t>
                      </a:r>
                      <a:r>
                        <a:rPr lang="zh-TW" altLang="en-US" sz="2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中間詞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75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61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809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03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CH2 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559599" y="5630214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word2index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363046" y="6081289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index2onehat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745588" y="144897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輸入層</a:t>
            </a:r>
            <a:endParaRPr lang="en-US" altLang="zh-TW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1574775" y="144897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隱藏層</a:t>
            </a:r>
            <a:endParaRPr lang="en-US" altLang="zh-TW" dirty="0" smtClean="0"/>
          </a:p>
        </p:txBody>
      </p:sp>
      <p:sp>
        <p:nvSpPr>
          <p:cNvPr id="11" name="文字方塊 10"/>
          <p:cNvSpPr txBox="1"/>
          <p:nvPr/>
        </p:nvSpPr>
        <p:spPr>
          <a:xfrm>
            <a:off x="2403962" y="144897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輸出層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544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CH2 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985514"/>
              </p:ext>
            </p:extLst>
          </p:nvPr>
        </p:nvGraphicFramePr>
        <p:xfrm>
          <a:off x="225425" y="688974"/>
          <a:ext cx="11719021" cy="565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9" name="文件" r:id="rId3" imgW="11724854" imgH="5653129" progId="Word.Document.12">
                  <p:embed/>
                </p:oleObj>
              </mc:Choice>
              <mc:Fallback>
                <p:oleObj name="文件" r:id="rId3" imgW="11724854" imgH="5653129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" y="688974"/>
                        <a:ext cx="11719021" cy="5654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322836" y="3810961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word2index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26283" y="426203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index2onehat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4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2" t="8313" b="16729"/>
          <a:stretch/>
        </p:blipFill>
        <p:spPr bwMode="auto">
          <a:xfrm>
            <a:off x="6424613" y="1397587"/>
            <a:ext cx="5628787" cy="4215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遞迴神經網路的架構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98687" y="910644"/>
            <a:ext cx="622592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sz="2400" b="1" spc="-5" dirty="0">
                <a:solidFill>
                  <a:srgbClr val="292929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和前面所介紹的神經網路最大的差異就是引進了具有記憶功能的「隱藏層狀態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(Hidden State)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」。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2400" b="1" spc="-5" dirty="0">
                <a:solidFill>
                  <a:srgbClr val="292929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記憶的狀態通常是上一個序列樣本的隱藏層輸出資料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矩陣。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2400" b="1" spc="-5" dirty="0">
                <a:solidFill>
                  <a:srgbClr val="292929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神經網路在計算輸出時不是只有計算當下輸入的樣本資料，而是會把前一個序列樣本的「隱藏層狀態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(Hidden State)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」也當作輸入來計算。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這個記憶功能，可以影響到下一個、下兩個、、、或是下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，讓不同的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之間產生關聯性，幫忙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記憶之前看過樣本的訊息，並結合當前的樣本訊息得到輸出。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0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zh-TW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 hot encode</a:t>
            </a:r>
          </a:p>
          <a:p>
            <a:pPr algn="ctr"/>
            <a:r>
              <a:rPr lang="zh-TW" altLang="en-US" sz="6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表示字、詞</a:t>
            </a: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2589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altLang="zh-TW" sz="2400" b="1" dirty="0" smtClean="0">
                  <a:solidFill>
                    <a:schemeClr val="bg1"/>
                  </a:solidFill>
                  <a:ea typeface="Microsoft JhengHei"/>
                </a:rPr>
                <a:t>One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 </a:t>
              </a:r>
              <a:r>
                <a:rPr lang="en-US" altLang="zh-TW" sz="2400" b="1" dirty="0" smtClean="0">
                  <a:solidFill>
                    <a:schemeClr val="bg1"/>
                  </a:solidFill>
                  <a:ea typeface="Microsoft JhengHei"/>
                </a:rPr>
                <a:t>Hot 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表示字、詞的步驟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048000" y="2367171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300000"/>
              </a:lnSpc>
            </a:pPr>
            <a:r>
              <a:rPr lang="zh-TW" altLang="zh-TW" sz="1600" b="1" dirty="0">
                <a:solidFill>
                  <a:srgbClr val="1F497D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實作</a:t>
            </a:r>
            <a:r>
              <a:rPr lang="x-none" altLang="zh-TW" sz="1600" b="1" dirty="0">
                <a:solidFill>
                  <a:srgbClr val="1F497D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zh-TW" sz="1600" b="1" dirty="0">
                <a:solidFill>
                  <a:srgbClr val="1F497D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：利用</a:t>
            </a:r>
            <a:r>
              <a:rPr lang="x-none" altLang="zh-TW" sz="1600" b="1" dirty="0">
                <a:solidFill>
                  <a:srgbClr val="1F497D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RNN</a:t>
            </a:r>
            <a:r>
              <a:rPr lang="zh-TW" altLang="zh-TW" sz="1600" b="1" dirty="0">
                <a:solidFill>
                  <a:srgbClr val="1F497D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訓練辨識文字敘述是悲觀或樂觀的模型</a:t>
            </a:r>
            <a:endParaRPr lang="zh-TW" altLang="zh-TW" sz="1200" b="1" dirty="0">
              <a:solidFill>
                <a:srgbClr val="1F497D"/>
              </a:solidFill>
              <a:latin typeface="Cambria" panose="020405030504060302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zh-TW" altLang="zh-TW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將訓練集中的文字敘述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句子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，取出所有的單字，建立一個沒有重複單字的資料庫。</a:t>
            </a:r>
            <a:endParaRPr lang="zh-TW" altLang="zh-TW" sz="1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zh-TW" altLang="zh-TW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資料庫中的單字可以用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one hot encode</a:t>
            </a:r>
            <a:r>
              <a:rPr lang="zh-TW" altLang="zh-TW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來表示，即每個單字都是多維向量中的獨立向量。</a:t>
            </a:r>
            <a:endParaRPr lang="zh-TW" altLang="zh-TW" sz="1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zh-TW" altLang="zh-TW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將訓練資料中的文字敘述，依序將單字化為</a:t>
            </a: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one hot encode</a:t>
            </a:r>
            <a:r>
              <a:rPr lang="zh-TW" altLang="zh-TW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的向量，組成一個有序不定長度的序列。</a:t>
            </a:r>
            <a:endParaRPr lang="zh-TW" altLang="zh-TW" sz="10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6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CH2 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225425" y="688975"/>
          <a:ext cx="11406188" cy="550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66" name="文件" r:id="rId3" imgW="11719021" imgH="5654164" progId="Word.Document.12">
                  <p:embed/>
                </p:oleObj>
              </mc:Choice>
              <mc:Fallback>
                <p:oleObj name="文件" r:id="rId3" imgW="11719021" imgH="5654164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" y="688975"/>
                        <a:ext cx="11406188" cy="550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776" y="2574364"/>
            <a:ext cx="10880398" cy="34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CH2 </a:t>
            </a:r>
            <a:r>
              <a:rPr lang="zh-TW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/>
          </p:nvPr>
        </p:nvGraphicFramePr>
        <p:xfrm>
          <a:off x="225425" y="688974"/>
          <a:ext cx="11719021" cy="565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1" name="文件" r:id="rId3" imgW="11719021" imgH="5654164" progId="Word.Document.12">
                  <p:embed/>
                </p:oleObj>
              </mc:Choice>
              <mc:Fallback>
                <p:oleObj name="文件" r:id="rId3" imgW="11719021" imgH="5654164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425" y="688974"/>
                        <a:ext cx="11719021" cy="5654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0150925" y="3383671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word2index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954372" y="3834746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index2onehat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152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altLang="zh-TW" sz="2400" b="1" dirty="0" smtClean="0">
                  <a:solidFill>
                    <a:schemeClr val="bg1"/>
                  </a:solidFill>
                  <a:ea typeface="Microsoft JhengHei"/>
                </a:rPr>
                <a:t>One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 </a:t>
              </a:r>
              <a:r>
                <a:rPr lang="en-US" altLang="zh-TW" sz="2400" b="1" dirty="0" smtClean="0">
                  <a:solidFill>
                    <a:schemeClr val="bg1"/>
                  </a:solidFill>
                  <a:ea typeface="Microsoft JhengHei"/>
                </a:rPr>
                <a:t>Hot 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表示字、詞的問題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2691925" y="1845892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維度爆炸問題：</a:t>
            </a:r>
            <a:endParaRPr lang="en-US" altLang="zh-TW" dirty="0" smtClean="0"/>
          </a:p>
          <a:p>
            <a:r>
              <a:rPr lang="zh-TW" altLang="en-US" dirty="0"/>
              <a:t>稀疏</a:t>
            </a:r>
            <a:r>
              <a:rPr lang="zh-TW" altLang="en-US" dirty="0" smtClean="0"/>
              <a:t>矩陣：有效訊息很少</a:t>
            </a:r>
            <a:endParaRPr lang="en-US" altLang="zh-TW" dirty="0" smtClean="0"/>
          </a:p>
          <a:p>
            <a:r>
              <a:rPr lang="zh-TW" altLang="en-US" dirty="0"/>
              <a:t>向量垂直：</a:t>
            </a:r>
          </a:p>
        </p:txBody>
      </p:sp>
    </p:spTree>
    <p:extLst>
      <p:ext uri="{BB962C8B-B14F-4D97-AF65-F5344CB8AC3E}">
        <p14:creationId xmlns:p14="http://schemas.microsoft.com/office/powerpoint/2010/main" val="105869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b="16729"/>
          <a:stretch/>
        </p:blipFill>
        <p:spPr bwMode="auto">
          <a:xfrm>
            <a:off x="998762" y="2224443"/>
            <a:ext cx="9878196" cy="4164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遞迴神經網路的架構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73612" y="839448"/>
            <a:ext cx="11132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的模型：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左邊是簡化版，右邊是詳細版，從圖可以看到每一個時間點的輸出都會受到前一次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的影響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記憶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4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0" t="8313" b="16729"/>
          <a:stretch/>
        </p:blipFill>
        <p:spPr bwMode="auto">
          <a:xfrm>
            <a:off x="5337128" y="1028700"/>
            <a:ext cx="6339094" cy="4730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遞迴神經網路的架構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4933" y="1028700"/>
                <a:ext cx="4964155" cy="297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en-US" altLang="zh-TW" sz="2400" b="1" dirty="0"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RNN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每個序列點都會有</a:t>
                </a:r>
                <a:r>
                  <a:rPr lang="en-US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3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個權重，且不同序列的權重都是相同的，即權重共享：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輸入層到隱藏層的權重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隱藏層到輸出層的權重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當前序列隱藏層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到下一個序列隱藏層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t+1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𝒉𝒔</m:t>
                        </m:r>
                      </m:sub>
                    </m:sSub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3" y="1028700"/>
                <a:ext cx="4964155" cy="2970942"/>
              </a:xfrm>
              <a:prstGeom prst="rect">
                <a:avLst/>
              </a:prstGeom>
              <a:blipFill>
                <a:blip r:embed="rId3"/>
                <a:stretch>
                  <a:fillRect l="-1595" t="-1848" r="-3436" b="-3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59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b="16729"/>
          <a:stretch/>
        </p:blipFill>
        <p:spPr bwMode="auto">
          <a:xfrm>
            <a:off x="761120" y="2066309"/>
            <a:ext cx="9878196" cy="4164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遞迴神經網路的架構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92443" y="813210"/>
            <a:ext cx="11345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時序長短可變：可以處理任意長度的時間序列。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上圖中的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架構是一個最簡化的架構，較複雜的可以使用深度學習神經網路，也就是三層以上的隱藏層。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50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/>
          <p:cNvGraphicFramePr>
            <a:graphicFrameLocks noChangeAspect="1"/>
          </p:cNvGraphicFramePr>
          <p:nvPr>
            <p:extLst/>
          </p:nvPr>
        </p:nvGraphicFramePr>
        <p:xfrm>
          <a:off x="6096000" y="1018721"/>
          <a:ext cx="5850362" cy="4532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4" name="點陣圖影像" r:id="rId3" imgW="1943371" imgH="1495634" progId="Paint.Picture">
                  <p:embed/>
                </p:oleObj>
              </mc:Choice>
              <mc:Fallback>
                <p:oleObj name="點陣圖影像" r:id="rId3" imgW="1943371" imgH="1495634" progId="Paint.Picture">
                  <p:embed/>
                  <p:pic>
                    <p:nvPicPr>
                      <p:cNvPr id="2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018721"/>
                        <a:ext cx="5850362" cy="45329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遞迴神經網路的前向傳播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92444" y="1034062"/>
                <a:ext cx="6096000" cy="19593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zh-TW" sz="2400" b="1" spc="-5" dirty="0">
                    <a:solidFill>
                      <a:srgbClr val="292929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遞迴神經網隱藏層的激活函數通常使用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tanh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𝐭𝐚𝐧𝐡</m:t>
                    </m:r>
                    <m:r>
                      <a:rPr lang="en-US" altLang="zh-TW" sz="2400" b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TW" sz="2400" b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TW" altLang="zh-TW" sz="2400" b="1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400" b="1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400" b="1" dirty="0"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，函數圖如右圖。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其微分為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𝒅𝒇</m:t>
                        </m:r>
                      </m:num>
                      <m:den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US" altLang="zh-TW" sz="2400" b="1" dirty="0"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zh-TW" altLang="zh-TW" sz="24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𝐟</m:t>
                        </m:r>
                        <m:d>
                          <m:dPr>
                            <m:ctrlPr>
                              <a:rPr lang="zh-TW" altLang="zh-TW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44" y="1034062"/>
                <a:ext cx="6096000" cy="1959319"/>
              </a:xfrm>
              <a:prstGeom prst="rect">
                <a:avLst/>
              </a:prstGeom>
              <a:blipFill>
                <a:blip r:embed="rId5"/>
                <a:stretch>
                  <a:fillRect l="-1400" t="-2181" b="-2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3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b="16729"/>
          <a:stretch/>
        </p:blipFill>
        <p:spPr bwMode="auto">
          <a:xfrm>
            <a:off x="978292" y="2807079"/>
            <a:ext cx="9326041" cy="35456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遞迴神經網路的前向傳播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80152" y="745672"/>
                <a:ext cx="11353829" cy="1619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zh-TW" sz="2400" b="1" spc="-5" dirty="0">
                    <a:solidFill>
                      <a:srgbClr val="292929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第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時序的隱藏層輸出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，除了當下時序的輸入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="1" spc="-5" baseline="-25000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外，還必須考慮前一時序的隱藏層狀態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t-1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tanh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輸入</a:t>
                </a:r>
                <a:r>
                  <a:rPr lang="en-US" altLang="zh-TW" sz="2400" b="1" dirty="0" err="1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="1" baseline="-25000" dirty="0" err="1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權重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ctrlPr>
                              <a:rPr lang="zh-TW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]+ 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狀態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baseline="-25000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t-1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權重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2400" b="1" spc="-5" baseline="-25000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hs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]+[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偏值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zh-TW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初始化為全為零的矩陣，故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tanh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輸入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="1" baseline="-25000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0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權重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ctrlPr>
                              <a:rPr lang="zh-TW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 +[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偏值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zh-TW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52" y="745672"/>
                <a:ext cx="11353829" cy="1619674"/>
              </a:xfrm>
              <a:prstGeom prst="rect">
                <a:avLst/>
              </a:prstGeom>
              <a:blipFill>
                <a:blip r:embed="rId3"/>
                <a:stretch>
                  <a:fillRect l="-752" t="-3383" b="-7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82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22903</TotalTime>
  <Words>3490</Words>
  <Application>Microsoft Office PowerPoint</Application>
  <PresentationFormat>寬螢幕</PresentationFormat>
  <Paragraphs>410</Paragraphs>
  <Slides>44</Slides>
  <Notes>11</Notes>
  <HiddenSlides>0</HiddenSlides>
  <MMClips>0</MMClips>
  <ScaleCrop>false</ScaleCrop>
  <HeadingPairs>
    <vt:vector size="8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4</vt:i4>
      </vt:variant>
      <vt:variant>
        <vt:lpstr>投影片標題</vt:lpstr>
      </vt:variant>
      <vt:variant>
        <vt:i4>44</vt:i4>
      </vt:variant>
    </vt:vector>
  </HeadingPairs>
  <TitlesOfParts>
    <vt:vector size="65" baseType="lpstr">
      <vt:lpstr>Microsoft YaHei</vt:lpstr>
      <vt:lpstr>Microsoft YaHei</vt:lpstr>
      <vt:lpstr>Calibri</vt:lpstr>
      <vt:lpstr>微軟正黑體</vt:lpstr>
      <vt:lpstr>Cambria</vt:lpstr>
      <vt:lpstr>Wingdings</vt:lpstr>
      <vt:lpstr>Helvetica</vt:lpstr>
      <vt:lpstr>Cambria Math</vt:lpstr>
      <vt:lpstr>Montserrat SemiBold</vt:lpstr>
      <vt:lpstr>Times New Roman</vt:lpstr>
      <vt:lpstr>Arial</vt:lpstr>
      <vt:lpstr>宋体</vt:lpstr>
      <vt:lpstr>微軟正黑體</vt:lpstr>
      <vt:lpstr>Noto Sans Symbols</vt:lpstr>
      <vt:lpstr>Lato</vt:lpstr>
      <vt:lpstr>新細明體</vt:lpstr>
      <vt:lpstr>Office Theme</vt:lpstr>
      <vt:lpstr>點陣圖影像</vt:lpstr>
      <vt:lpstr>Bitmap Image</vt:lpstr>
      <vt:lpstr>PBrush</vt:lpstr>
      <vt:lpstr>文件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ilhamsyahvutra@outlook.com</dc:creator>
  <cp:lastModifiedBy>USER</cp:lastModifiedBy>
  <cp:revision>233</cp:revision>
  <dcterms:created xsi:type="dcterms:W3CDTF">2018-05-05T03:43:01Z</dcterms:created>
  <dcterms:modified xsi:type="dcterms:W3CDTF">2022-12-21T14:42:04Z</dcterms:modified>
</cp:coreProperties>
</file>